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0" r:id="rId2"/>
    <p:sldMasterId id="2147483706" r:id="rId3"/>
    <p:sldMasterId id="2147483692" r:id="rId4"/>
  </p:sldMasterIdLst>
  <p:notesMasterIdLst>
    <p:notesMasterId r:id="rId18"/>
  </p:notesMasterIdLst>
  <p:handoutMasterIdLst>
    <p:handoutMasterId r:id="rId19"/>
  </p:handoutMasterIdLst>
  <p:sldIdLst>
    <p:sldId id="297" r:id="rId5"/>
    <p:sldId id="285" r:id="rId6"/>
    <p:sldId id="286" r:id="rId7"/>
    <p:sldId id="259" r:id="rId8"/>
    <p:sldId id="288" r:id="rId9"/>
    <p:sldId id="270" r:id="rId10"/>
    <p:sldId id="262" r:id="rId11"/>
    <p:sldId id="266" r:id="rId12"/>
    <p:sldId id="295" r:id="rId13"/>
    <p:sldId id="289" r:id="rId14"/>
    <p:sldId id="292" r:id="rId15"/>
    <p:sldId id="293" r:id="rId16"/>
    <p:sldId id="265" r:id="rId1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40A3C6"/>
    <a:srgbClr val="4F81BD"/>
    <a:srgbClr val="FFFFFF"/>
    <a:srgbClr val="FFCCCC"/>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793" autoAdjust="0"/>
  </p:normalViewPr>
  <p:slideViewPr>
    <p:cSldViewPr>
      <p:cViewPr varScale="1">
        <p:scale>
          <a:sx n="97" d="100"/>
          <a:sy n="97" d="100"/>
        </p:scale>
        <p:origin x="2310"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8"/>
    </p:cViewPr>
  </p:sorterViewPr>
  <p:notesViewPr>
    <p:cSldViewPr>
      <p:cViewPr>
        <p:scale>
          <a:sx n="51" d="100"/>
          <a:sy n="51" d="100"/>
        </p:scale>
        <p:origin x="1880" y="-3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B63C8A-6F0E-446F-A15E-0172CCEE42AF}" type="datetimeFigureOut">
              <a:rPr lang="es-ES" smtClean="0"/>
              <a:t>30/09/2025</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C0EF15-DF86-43A3-8A09-0B885B786585}" type="slidenum">
              <a:rPr lang="es-ES" smtClean="0"/>
              <a:t>‹Nº›</a:t>
            </a:fld>
            <a:endParaRPr lang="es-ES"/>
          </a:p>
        </p:txBody>
      </p:sp>
    </p:spTree>
    <p:extLst>
      <p:ext uri="{BB962C8B-B14F-4D97-AF65-F5344CB8AC3E}">
        <p14:creationId xmlns:p14="http://schemas.microsoft.com/office/powerpoint/2010/main" val="130357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3EFCA1-C545-4D5E-9A37-2FBAC513FFDC}" type="datetimeFigureOut">
              <a:rPr lang="es-ES" smtClean="0"/>
              <a:t>30/09/2025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B196B-6738-464F-B0B9-1C2FE4644B70}" type="slidenum">
              <a:rPr lang="es-ES" smtClean="0"/>
              <a:t>‹Nº›</a:t>
            </a:fld>
            <a:endParaRPr lang="es-ES"/>
          </a:p>
        </p:txBody>
      </p:sp>
    </p:spTree>
    <p:extLst>
      <p:ext uri="{BB962C8B-B14F-4D97-AF65-F5344CB8AC3E}">
        <p14:creationId xmlns:p14="http://schemas.microsoft.com/office/powerpoint/2010/main" val="35043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2"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0345E53-A82E-4A3F-A5E5-F46D08B3BC30}" type="slidenum">
              <a:rPr smtClean="0"/>
              <a:pPr fontAlgn="base">
                <a:spcBef>
                  <a:spcPct val="0"/>
                </a:spcBef>
                <a:spcAft>
                  <a:spcPct val="0"/>
                </a:spcAft>
                <a:defRPr/>
              </a:pPr>
              <a:t>2</a:t>
            </a:fld>
            <a:endParaRPr dirty="0"/>
          </a:p>
        </p:txBody>
      </p:sp>
    </p:spTree>
    <p:extLst>
      <p:ext uri="{BB962C8B-B14F-4D97-AF65-F5344CB8AC3E}">
        <p14:creationId xmlns:p14="http://schemas.microsoft.com/office/powerpoint/2010/main" val="221248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11</a:t>
            </a:fld>
            <a:endParaRPr/>
          </a:p>
        </p:txBody>
      </p:sp>
    </p:spTree>
    <p:extLst>
      <p:ext uri="{BB962C8B-B14F-4D97-AF65-F5344CB8AC3E}">
        <p14:creationId xmlns:p14="http://schemas.microsoft.com/office/powerpoint/2010/main" val="1881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993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C9782C1A-DCC6-41BA-976C-BE121C7954AC}" type="slidenum">
              <a:rPr smtClean="0"/>
              <a:pPr fontAlgn="base">
                <a:spcBef>
                  <a:spcPct val="0"/>
                </a:spcBef>
                <a:spcAft>
                  <a:spcPct val="0"/>
                </a:spcAft>
                <a:defRPr/>
              </a:pPr>
              <a:t>12</a:t>
            </a:fld>
            <a:endParaRPr/>
          </a:p>
        </p:txBody>
      </p:sp>
    </p:spTree>
    <p:extLst>
      <p:ext uri="{BB962C8B-B14F-4D97-AF65-F5344CB8AC3E}">
        <p14:creationId xmlns:p14="http://schemas.microsoft.com/office/powerpoint/2010/main" val="27482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13</a:t>
            </a:fld>
            <a:endParaRPr/>
          </a:p>
        </p:txBody>
      </p:sp>
    </p:spTree>
    <p:extLst>
      <p:ext uri="{BB962C8B-B14F-4D97-AF65-F5344CB8AC3E}">
        <p14:creationId xmlns:p14="http://schemas.microsoft.com/office/powerpoint/2010/main" val="62577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2969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B13EABB-8457-4132-BCF4-B509F7B96765}" type="slidenum">
              <a:rPr smtClean="0"/>
              <a:pPr fontAlgn="base">
                <a:spcBef>
                  <a:spcPct val="0"/>
                </a:spcBef>
                <a:spcAft>
                  <a:spcPct val="0"/>
                </a:spcAft>
                <a:defRPr/>
              </a:pPr>
              <a:t>3</a:t>
            </a:fld>
            <a:endParaRPr/>
          </a:p>
        </p:txBody>
      </p:sp>
    </p:spTree>
    <p:extLst>
      <p:ext uri="{BB962C8B-B14F-4D97-AF65-F5344CB8AC3E}">
        <p14:creationId xmlns:p14="http://schemas.microsoft.com/office/powerpoint/2010/main" val="93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174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3A51CD2D-0F2F-4711-9429-393A4450BBE2}" type="slidenum">
              <a:rPr smtClean="0"/>
              <a:pPr fontAlgn="base">
                <a:spcBef>
                  <a:spcPct val="0"/>
                </a:spcBef>
                <a:spcAft>
                  <a:spcPct val="0"/>
                </a:spcAft>
                <a:defRPr/>
              </a:pPr>
              <a:t>4</a:t>
            </a:fld>
            <a:endParaRPr/>
          </a:p>
        </p:txBody>
      </p:sp>
    </p:spTree>
    <p:extLst>
      <p:ext uri="{BB962C8B-B14F-4D97-AF65-F5344CB8AC3E}">
        <p14:creationId xmlns:p14="http://schemas.microsoft.com/office/powerpoint/2010/main" val="226475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5</a:t>
            </a:fld>
            <a:endParaRPr/>
          </a:p>
        </p:txBody>
      </p:sp>
    </p:spTree>
    <p:extLst>
      <p:ext uri="{BB962C8B-B14F-4D97-AF65-F5344CB8AC3E}">
        <p14:creationId xmlns:p14="http://schemas.microsoft.com/office/powerpoint/2010/main" val="21038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6</a:t>
            </a:fld>
            <a:endParaRPr/>
          </a:p>
        </p:txBody>
      </p:sp>
    </p:spTree>
    <p:extLst>
      <p:ext uri="{BB962C8B-B14F-4D97-AF65-F5344CB8AC3E}">
        <p14:creationId xmlns:p14="http://schemas.microsoft.com/office/powerpoint/2010/main" val="68563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7891"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F4D11215-EFE5-4CA6-8C5C-9D54397AC6A1}" type="slidenum">
              <a:rPr smtClean="0"/>
              <a:pPr fontAlgn="base">
                <a:spcBef>
                  <a:spcPct val="0"/>
                </a:spcBef>
                <a:spcAft>
                  <a:spcPct val="0"/>
                </a:spcAft>
                <a:defRPr/>
              </a:pPr>
              <a:t>7</a:t>
            </a:fld>
            <a:endParaRPr/>
          </a:p>
        </p:txBody>
      </p:sp>
    </p:spTree>
    <p:extLst>
      <p:ext uri="{BB962C8B-B14F-4D97-AF65-F5344CB8AC3E}">
        <p14:creationId xmlns:p14="http://schemas.microsoft.com/office/powerpoint/2010/main" val="287721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8</a:t>
            </a:fld>
            <a:endParaRPr/>
          </a:p>
        </p:txBody>
      </p:sp>
    </p:spTree>
    <p:extLst>
      <p:ext uri="{BB962C8B-B14F-4D97-AF65-F5344CB8AC3E}">
        <p14:creationId xmlns:p14="http://schemas.microsoft.com/office/powerpoint/2010/main" val="241107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9</a:t>
            </a:fld>
            <a:endParaRPr/>
          </a:p>
        </p:txBody>
      </p:sp>
    </p:spTree>
    <p:extLst>
      <p:ext uri="{BB962C8B-B14F-4D97-AF65-F5344CB8AC3E}">
        <p14:creationId xmlns:p14="http://schemas.microsoft.com/office/powerpoint/2010/main" val="164642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0113" y="782638"/>
            <a:ext cx="4935537" cy="37036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C0FEFD4-22DF-4702-BB08-701FA647154E}" type="slidenum">
              <a:rPr lang="es-ES" smtClean="0"/>
              <a:pPr/>
              <a:t>10</a:t>
            </a:fld>
            <a:endParaRPr lang="es-ES"/>
          </a:p>
        </p:txBody>
      </p:sp>
    </p:spTree>
    <p:extLst>
      <p:ext uri="{BB962C8B-B14F-4D97-AF65-F5344CB8AC3E}">
        <p14:creationId xmlns:p14="http://schemas.microsoft.com/office/powerpoint/2010/main" val="80154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55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20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01485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46004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20125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7011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459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6242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2711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9651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42299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9297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2942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28399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88562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640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9622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264772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336780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9648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688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66540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95187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68726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72025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90334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819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3241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429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668275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72113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727797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26070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4610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934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8927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46484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37750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6557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31361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245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5277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39435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218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61884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5020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30/09/2025</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568322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30/09/2025</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954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7806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501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1079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30/09/2025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0059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5.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CuadroTexto 8"/>
          <p:cNvSpPr txBox="1"/>
          <p:nvPr/>
        </p:nvSpPr>
        <p:spPr>
          <a:xfrm>
            <a:off x="2699792" y="6289804"/>
            <a:ext cx="3228734" cy="400110"/>
          </a:xfrm>
          <a:prstGeom prst="rect">
            <a:avLst/>
          </a:prstGeom>
          <a:noFill/>
        </p:spPr>
        <p:txBody>
          <a:bodyPr wrap="square" rtlCol="0">
            <a:spAutoFit/>
          </a:bodyPr>
          <a:lstStyle/>
          <a:p>
            <a:r>
              <a:rPr lang="es-ES" sz="1000" dirty="0"/>
              <a:t>Jornadas de Seguimiento</a:t>
            </a:r>
          </a:p>
          <a:p>
            <a:r>
              <a:rPr lang="es-ES" sz="1000" dirty="0"/>
              <a:t>Proyectos de Generación de Conocimiento 2021</a:t>
            </a:r>
          </a:p>
        </p:txBody>
      </p:sp>
      <p:pic>
        <p:nvPicPr>
          <p:cNvPr id="1026" name="Imagen 1">
            <a:extLst>
              <a:ext uri="{FF2B5EF4-FFF2-40B4-BE49-F238E27FC236}">
                <a16:creationId xmlns:a16="http://schemas.microsoft.com/office/drawing/2014/main" id="{787D55AA-BC38-2E5D-CE88-8481F68158BA}"/>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28646"/>
          <a:stretch/>
        </p:blipFill>
        <p:spPr bwMode="auto">
          <a:xfrm>
            <a:off x="491871" y="6305897"/>
            <a:ext cx="1592802" cy="460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8CE8949-17D7-C76D-4309-24332D03A818}"/>
              </a:ext>
            </a:extLst>
          </p:cNvPr>
          <p:cNvSpPr>
            <a:spLocks noChangeArrowheads="1"/>
          </p:cNvSpPr>
          <p:nvPr userDrawn="1"/>
        </p:nvSpPr>
        <p:spPr bwMode="auto">
          <a:xfrm>
            <a:off x="6313779" y="6201890"/>
            <a:ext cx="15928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DIVISIÓN DE COORDINACIÓN, EVALUACIÓN Y SEGUIMIENTO CIENTÍFICO Y TÉCNICO</a:t>
            </a:r>
          </a:p>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 altLang="es-E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SUBDIVISIÓN DE PROGRAMAS TEMÁTICOS CIENTÍFICO-TÉCNICOS</a:t>
            </a:r>
            <a:endParaRPr kumimoji="0" lang="es-ES" altLang="es-ES" sz="600" b="0" i="0" u="none" strike="noStrike" cap="none" normalizeH="0" baseline="0" dirty="0">
              <a:ln>
                <a:noFill/>
              </a:ln>
              <a:solidFill>
                <a:schemeClr val="tx1"/>
              </a:solidFill>
              <a:effectLst/>
            </a:endParaRPr>
          </a:p>
        </p:txBody>
      </p:sp>
      <p:pic>
        <p:nvPicPr>
          <p:cNvPr id="2049" name="Imagen 5" descr="Imagen que contiene nombre de la empresa&#10;&#10;Descripción generada automáticamente">
            <a:extLst>
              <a:ext uri="{FF2B5EF4-FFF2-40B4-BE49-F238E27FC236}">
                <a16:creationId xmlns:a16="http://schemas.microsoft.com/office/drawing/2014/main" id="{2BA45D2C-3DB9-182C-AC9F-79C257B132BD}"/>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6582" y="6204109"/>
            <a:ext cx="801687"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40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 id="21474836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4" name="Imagen 3">
            <a:extLst>
              <a:ext uri="{FF2B5EF4-FFF2-40B4-BE49-F238E27FC236}">
                <a16:creationId xmlns:a16="http://schemas.microsoft.com/office/drawing/2014/main" id="{F121F62C-4E91-66B1-2C4C-9120E1E4BCA2}"/>
              </a:ext>
            </a:extLst>
          </p:cNvPr>
          <p:cNvPicPr>
            <a:picLocks noChangeAspect="1"/>
          </p:cNvPicPr>
          <p:nvPr userDrawn="1"/>
        </p:nvPicPr>
        <p:blipFill>
          <a:blip r:embed="rId15"/>
          <a:srcRect r="25655"/>
          <a:stretch>
            <a:fillRect/>
          </a:stretch>
        </p:blipFill>
        <p:spPr>
          <a:xfrm>
            <a:off x="2843808" y="5013176"/>
            <a:ext cx="3024336" cy="851208"/>
          </a:xfrm>
          <a:prstGeom prst="rect">
            <a:avLst/>
          </a:prstGeom>
        </p:spPr>
      </p:pic>
      <p:pic>
        <p:nvPicPr>
          <p:cNvPr id="5" name="Imagen 5" descr="Imagen que contiene nombre de la empresa&#10;&#10;Descripción generada automáticamente">
            <a:extLst>
              <a:ext uri="{FF2B5EF4-FFF2-40B4-BE49-F238E27FC236}">
                <a16:creationId xmlns:a16="http://schemas.microsoft.com/office/drawing/2014/main" id="{4A50F855-2398-F193-5535-A4CD9D3E3B6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68144" y="5013176"/>
            <a:ext cx="1194055" cy="8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645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A6DA6165-364E-D986-4D9D-FAA12ACA831F}"/>
              </a:ext>
            </a:extLst>
          </p:cNvPr>
          <p:cNvPicPr>
            <a:picLocks noChangeAspect="1"/>
          </p:cNvPicPr>
          <p:nvPr userDrawn="1"/>
        </p:nvPicPr>
        <p:blipFill>
          <a:blip r:embed="rId15"/>
          <a:stretch>
            <a:fillRect/>
          </a:stretch>
        </p:blipFill>
        <p:spPr>
          <a:xfrm>
            <a:off x="2051720" y="4832089"/>
            <a:ext cx="4608512" cy="964321"/>
          </a:xfrm>
          <a:prstGeom prst="rect">
            <a:avLst/>
          </a:prstGeom>
        </p:spPr>
      </p:pic>
    </p:spTree>
    <p:extLst>
      <p:ext uri="{BB962C8B-B14F-4D97-AF65-F5344CB8AC3E}">
        <p14:creationId xmlns:p14="http://schemas.microsoft.com/office/powerpoint/2010/main" val="2958281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5" name="Imagen 4">
            <a:extLst>
              <a:ext uri="{FF2B5EF4-FFF2-40B4-BE49-F238E27FC236}">
                <a16:creationId xmlns:a16="http://schemas.microsoft.com/office/drawing/2014/main" id="{93D76FB8-665F-B4CF-2B67-0E727690B591}"/>
              </a:ext>
            </a:extLst>
          </p:cNvPr>
          <p:cNvPicPr>
            <a:picLocks noChangeAspect="1"/>
          </p:cNvPicPr>
          <p:nvPr userDrawn="1"/>
        </p:nvPicPr>
        <p:blipFill>
          <a:blip r:embed="rId15"/>
          <a:stretch>
            <a:fillRect/>
          </a:stretch>
        </p:blipFill>
        <p:spPr>
          <a:xfrm>
            <a:off x="1907704" y="5133413"/>
            <a:ext cx="5076056" cy="985804"/>
          </a:xfrm>
          <a:prstGeom prst="rect">
            <a:avLst/>
          </a:prstGeom>
        </p:spPr>
      </p:pic>
    </p:spTree>
    <p:extLst>
      <p:ext uri="{BB962C8B-B14F-4D97-AF65-F5344CB8AC3E}">
        <p14:creationId xmlns:p14="http://schemas.microsoft.com/office/powerpoint/2010/main" val="32060050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251520" y="3140968"/>
            <a:ext cx="8435280" cy="1728192"/>
          </a:xfrm>
          <a:solidFill>
            <a:srgbClr val="0070C0"/>
          </a:solidFill>
        </p:spPr>
        <p:txBody>
          <a:bodyPr>
            <a:normAutofit fontScale="90000"/>
          </a:bodyPr>
          <a:lstStyle/>
          <a:p>
            <a:pPr algn="ctr"/>
            <a:r>
              <a:rPr lang="es-ES" sz="3600" i="0" dirty="0">
                <a:solidFill>
                  <a:schemeClr val="bg1"/>
                </a:solidFill>
              </a:rPr>
              <a:t>Jornadas de seguimiento </a:t>
            </a:r>
            <a:br>
              <a:rPr lang="es-ES" sz="3600" i="0" dirty="0">
                <a:solidFill>
                  <a:schemeClr val="bg1"/>
                </a:solidFill>
              </a:rPr>
            </a:br>
            <a:r>
              <a:rPr lang="es-ES" sz="3000" i="0" dirty="0">
                <a:solidFill>
                  <a:schemeClr val="bg1"/>
                </a:solidFill>
              </a:rPr>
              <a:t>Convocatoria </a:t>
            </a:r>
            <a:r>
              <a:rPr lang="es-ES" sz="3000" dirty="0">
                <a:solidFill>
                  <a:schemeClr val="bg1"/>
                </a:solidFill>
              </a:rPr>
              <a:t>Proyectos Generación de Conocimiento 2021</a:t>
            </a:r>
            <a:br>
              <a:rPr lang="es-ES" sz="3000" dirty="0">
                <a:solidFill>
                  <a:schemeClr val="bg1"/>
                </a:solidFill>
              </a:rPr>
            </a:br>
            <a:endParaRPr lang="es-ES" sz="2700" i="0" dirty="0">
              <a:solidFill>
                <a:schemeClr val="bg1"/>
              </a:solidFill>
            </a:endParaRPr>
          </a:p>
        </p:txBody>
      </p:sp>
      <p:sp>
        <p:nvSpPr>
          <p:cNvPr id="16" name="Rectángulo 15"/>
          <p:cNvSpPr/>
          <p:nvPr/>
        </p:nvSpPr>
        <p:spPr>
          <a:xfrm>
            <a:off x="827584" y="820246"/>
            <a:ext cx="7488832" cy="914802"/>
          </a:xfrm>
          <a:prstGeom prst="rect">
            <a:avLst/>
          </a:prstGeom>
        </p:spPr>
        <p:txBody>
          <a:bodyPr wrap="square">
            <a:spAutoFit/>
          </a:bodyPr>
          <a:lstStyle/>
          <a:p>
            <a:pPr marL="0" marR="0" lvl="0" indent="0" algn="ctr" defTabSz="457200" rtl="0" eaLnBrk="1" fontAlgn="auto" latinLnBrk="0" hangingPunct="1">
              <a:lnSpc>
                <a:spcPct val="120000"/>
              </a:lnSpc>
              <a:spcBef>
                <a:spcPct val="0"/>
              </a:spcBef>
              <a:spcAft>
                <a:spcPts val="600"/>
              </a:spcAft>
              <a:buClrTx/>
              <a:buSzTx/>
              <a:buFontTx/>
              <a:buNone/>
              <a:tabLst/>
              <a:defRPr/>
            </a:pPr>
            <a:r>
              <a:rPr kumimoji="0" lang="es-ES_tradnl" sz="4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Calibri"/>
                <a:ea typeface="+mn-ea"/>
                <a:cs typeface="Calibri"/>
              </a:rPr>
              <a:t>PRESENTACIÓN</a:t>
            </a:r>
            <a:endParaRPr kumimoji="0" lang="es-ES_tradnl" sz="4800" b="1"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Imagen 2">
            <a:extLst>
              <a:ext uri="{FF2B5EF4-FFF2-40B4-BE49-F238E27FC236}">
                <a16:creationId xmlns:a16="http://schemas.microsoft.com/office/drawing/2014/main" id="{15CC4B2B-F4A6-9E7D-8220-301920A5FA1D}"/>
              </a:ext>
            </a:extLst>
          </p:cNvPr>
          <p:cNvPicPr>
            <a:picLocks noChangeAspect="1"/>
          </p:cNvPicPr>
          <p:nvPr/>
        </p:nvPicPr>
        <p:blipFill>
          <a:blip r:embed="rId2"/>
          <a:stretch>
            <a:fillRect/>
          </a:stretch>
        </p:blipFill>
        <p:spPr>
          <a:xfrm>
            <a:off x="2123728" y="1700808"/>
            <a:ext cx="4730906" cy="1012024"/>
          </a:xfrm>
          <a:prstGeom prst="rect">
            <a:avLst/>
          </a:prstGeom>
        </p:spPr>
      </p:pic>
    </p:spTree>
    <p:extLst>
      <p:ext uri="{BB962C8B-B14F-4D97-AF65-F5344CB8AC3E}">
        <p14:creationId xmlns:p14="http://schemas.microsoft.com/office/powerpoint/2010/main" val="224678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5990" y="5243661"/>
            <a:ext cx="8136904" cy="1015663"/>
          </a:xfrm>
          <a:prstGeom prst="rect">
            <a:avLst/>
          </a:prstGeom>
          <a:noFill/>
        </p:spPr>
        <p:txBody>
          <a:bodyPr wrap="square" rtlCol="0">
            <a:spAutoFit/>
          </a:bodyPr>
          <a:lstStyle/>
          <a:p>
            <a:pPr marL="171450" indent="-171450">
              <a:buFont typeface="Arial" panose="020B0604020202020204" pitchFamily="34" charset="0"/>
              <a:buChar char="•"/>
            </a:pPr>
            <a:r>
              <a:rPr lang="es-ES_tradnl" sz="1200" b="1" dirty="0">
                <a:solidFill>
                  <a:schemeClr val="tx2"/>
                </a:solidFill>
              </a:rPr>
              <a:t>En esta diapositiva se indicará  el personal en formación y las actividades realizadas en el marco del proyecto, incluyendo estancias e intercambios con otros equipos: Doctorandos (indicando estado de su tesis o fecha de lectura), </a:t>
            </a:r>
            <a:r>
              <a:rPr lang="es-ES_tradnl" sz="1200" b="1" dirty="0" err="1">
                <a:solidFill>
                  <a:schemeClr val="tx2"/>
                </a:solidFill>
              </a:rPr>
              <a:t>TFMs</a:t>
            </a:r>
            <a:r>
              <a:rPr lang="es-ES_tradnl" sz="1200" b="1" dirty="0">
                <a:solidFill>
                  <a:schemeClr val="tx2"/>
                </a:solidFill>
              </a:rPr>
              <a:t>, técnicos en formación, etc. </a:t>
            </a:r>
          </a:p>
          <a:p>
            <a:pPr marL="171450" indent="-171450">
              <a:buFont typeface="Arial" panose="020B0604020202020204" pitchFamily="34" charset="0"/>
              <a:buChar char="•"/>
            </a:pPr>
            <a:r>
              <a:rPr lang="es-ES_tradnl" sz="1200" b="1" i="1" dirty="0">
                <a:solidFill>
                  <a:schemeClr val="tx2"/>
                </a:solidFill>
              </a:rPr>
              <a:t>En el caso de que el proyecto tenga asociado un contrato Predoctoral se deberá indicar el progreso en el plan de formación y en la realización de la tesis, con indicación de las publicaciones en las que figura el predoctoral, si procede. </a:t>
            </a:r>
          </a:p>
        </p:txBody>
      </p:sp>
      <p:sp>
        <p:nvSpPr>
          <p:cNvPr id="2" name="Rectángulo 1">
            <a:extLst>
              <a:ext uri="{FF2B5EF4-FFF2-40B4-BE49-F238E27FC236}">
                <a16:creationId xmlns:a16="http://schemas.microsoft.com/office/drawing/2014/main" id="{EE43CB77-84F3-B4DF-E863-913DECA00DB1}"/>
              </a:ext>
            </a:extLst>
          </p:cNvPr>
          <p:cNvSpPr/>
          <p:nvPr/>
        </p:nvSpPr>
        <p:spPr>
          <a:xfrm>
            <a:off x="287524" y="227962"/>
            <a:ext cx="856895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FORMACION DE PERSONAL</a:t>
            </a:r>
            <a:endParaRPr lang="es-ES_tradnl" sz="3600" b="1" dirty="0">
              <a:latin typeface="Arial" charset="0"/>
            </a:endParaRPr>
          </a:p>
        </p:txBody>
      </p:sp>
      <p:sp>
        <p:nvSpPr>
          <p:cNvPr id="4" name="CuadroTexto 3">
            <a:extLst>
              <a:ext uri="{FF2B5EF4-FFF2-40B4-BE49-F238E27FC236}">
                <a16:creationId xmlns:a16="http://schemas.microsoft.com/office/drawing/2014/main" id="{83E893A0-DBFA-9168-81E8-DCF461489926}"/>
              </a:ext>
            </a:extLst>
          </p:cNvPr>
          <p:cNvSpPr txBox="1"/>
          <p:nvPr/>
        </p:nvSpPr>
        <p:spPr>
          <a:xfrm>
            <a:off x="539551" y="1066639"/>
            <a:ext cx="8160177"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Tesis doctorales realizadas relacionadas con el proyecto (con indicación de título, fecha de inicio y de lectura):</a:t>
            </a:r>
          </a:p>
        </p:txBody>
      </p:sp>
      <p:sp>
        <p:nvSpPr>
          <p:cNvPr id="8" name="CuadroTexto 7">
            <a:extLst>
              <a:ext uri="{FF2B5EF4-FFF2-40B4-BE49-F238E27FC236}">
                <a16:creationId xmlns:a16="http://schemas.microsoft.com/office/drawing/2014/main" id="{4A962889-899C-05FA-D382-0D2D91B5DBB0}"/>
              </a:ext>
            </a:extLst>
          </p:cNvPr>
          <p:cNvSpPr txBox="1"/>
          <p:nvPr/>
        </p:nvSpPr>
        <p:spPr>
          <a:xfrm>
            <a:off x="467544" y="2782669"/>
            <a:ext cx="7632848"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Actividades de formación de predoctorales  y/o personal técnico relacionadas con el proyecto (destacar / agregar):</a:t>
            </a:r>
          </a:p>
        </p:txBody>
      </p:sp>
      <p:sp>
        <p:nvSpPr>
          <p:cNvPr id="13" name="CuadroTexto 12">
            <a:extLst>
              <a:ext uri="{FF2B5EF4-FFF2-40B4-BE49-F238E27FC236}">
                <a16:creationId xmlns:a16="http://schemas.microsoft.com/office/drawing/2014/main" id="{D4DB65FB-9327-EF2A-8B5B-03ABBD21DEB0}"/>
              </a:ext>
            </a:extLst>
          </p:cNvPr>
          <p:cNvSpPr txBox="1"/>
          <p:nvPr/>
        </p:nvSpPr>
        <p:spPr>
          <a:xfrm>
            <a:off x="539550" y="4293096"/>
            <a:ext cx="6768753" cy="369332"/>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Contrato Predoctoral asociado al proyecto (si procede):</a:t>
            </a:r>
          </a:p>
        </p:txBody>
      </p:sp>
    </p:spTree>
    <p:extLst>
      <p:ext uri="{BB962C8B-B14F-4D97-AF65-F5344CB8AC3E}">
        <p14:creationId xmlns:p14="http://schemas.microsoft.com/office/powerpoint/2010/main" val="81805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661248"/>
            <a:ext cx="7420365" cy="646331"/>
          </a:xfrm>
          <a:prstGeom prst="rect">
            <a:avLst/>
          </a:prstGeom>
        </p:spPr>
        <p:txBody>
          <a:bodyPr wrap="square">
            <a:spAutoFit/>
          </a:bodyPr>
          <a:lstStyle/>
          <a:p>
            <a:r>
              <a:rPr lang="es-ES_tradnl" sz="1200" b="1" dirty="0">
                <a:solidFill>
                  <a:schemeClr val="tx2"/>
                </a:solidFill>
              </a:rPr>
              <a:t>Cumplimentar solamente si procede</a:t>
            </a:r>
          </a:p>
          <a:p>
            <a:r>
              <a:rPr lang="es-ES_tradnl" sz="1200" b="1" dirty="0">
                <a:solidFill>
                  <a:schemeClr val="tx2"/>
                </a:solidFill>
              </a:rPr>
              <a:t>P.ej. Organización</a:t>
            </a:r>
            <a:r>
              <a:rPr lang="es-ES" sz="1200" b="1" dirty="0">
                <a:solidFill>
                  <a:schemeClr val="tx2"/>
                </a:solidFill>
              </a:rPr>
              <a:t> de eventos, actividades de divulgación, etc.</a:t>
            </a:r>
            <a:endParaRPr lang="es-ES_tradnl" sz="1200" b="1" dirty="0">
              <a:solidFill>
                <a:schemeClr val="tx2"/>
              </a:solidFill>
            </a:endParaRPr>
          </a:p>
          <a:p>
            <a:r>
              <a:rPr lang="es-ES_tradnl" sz="1200" b="1" dirty="0">
                <a:solidFill>
                  <a:schemeClr val="tx2"/>
                </a:solidFill>
              </a:rPr>
              <a:t> </a:t>
            </a:r>
            <a:endParaRPr lang="es-ES" sz="1200" b="1" dirty="0">
              <a:solidFill>
                <a:schemeClr val="tx2">
                  <a:lumMod val="20000"/>
                  <a:lumOff val="80000"/>
                </a:schemeClr>
              </a:solidFill>
            </a:endParaRPr>
          </a:p>
        </p:txBody>
      </p:sp>
      <p:sp>
        <p:nvSpPr>
          <p:cNvPr id="8" name="CuadroTexto 7">
            <a:extLst>
              <a:ext uri="{FF2B5EF4-FFF2-40B4-BE49-F238E27FC236}">
                <a16:creationId xmlns:a16="http://schemas.microsoft.com/office/drawing/2014/main" id="{56EC3216-5851-8CDC-D0EA-D3AB3BF23D14}"/>
              </a:ext>
            </a:extLst>
          </p:cNvPr>
          <p:cNvSpPr txBox="1"/>
          <p:nvPr/>
        </p:nvSpPr>
        <p:spPr>
          <a:xfrm>
            <a:off x="251520" y="415633"/>
            <a:ext cx="8712968" cy="1077218"/>
          </a:xfrm>
          <a:prstGeom prst="rect">
            <a:avLst/>
          </a:prstGeom>
          <a:noFill/>
        </p:spPr>
        <p:txBody>
          <a:bodyPr wrap="square">
            <a:spAutoFit/>
          </a:bodyPr>
          <a:lstStyle/>
          <a:p>
            <a:pPr algn="ctr" defTabSz="457200">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OTROS ASPECTOS DESTACABLES RELACIONADOS CON EL PROYECTO</a:t>
            </a:r>
            <a:endParaRPr lang="es-ES_tradnl" sz="3200" b="1" dirty="0">
              <a:latin typeface="Arial" charset="0"/>
            </a:endParaRPr>
          </a:p>
        </p:txBody>
      </p:sp>
    </p:spTree>
    <p:extLst>
      <p:ext uri="{BB962C8B-B14F-4D97-AF65-F5344CB8AC3E}">
        <p14:creationId xmlns:p14="http://schemas.microsoft.com/office/powerpoint/2010/main" val="33075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p:cNvSpPr/>
          <p:nvPr/>
        </p:nvSpPr>
        <p:spPr>
          <a:xfrm>
            <a:off x="366941" y="4126045"/>
            <a:ext cx="8410118" cy="461665"/>
          </a:xfrm>
          <a:prstGeom prst="rect">
            <a:avLst/>
          </a:prstGeom>
        </p:spPr>
        <p:txBody>
          <a:bodyPr wrap="square">
            <a:spAutoFit/>
          </a:bodyPr>
          <a:lstStyle/>
          <a:p>
            <a:r>
              <a:rPr lang="es-ES_tradnl" sz="1200" b="1" dirty="0">
                <a:solidFill>
                  <a:schemeClr val="tx2"/>
                </a:solidFill>
              </a:rPr>
              <a:t>En esta diapositiva se indicará cómo se ha ejecutado (o está ejecutando) el gasto en relación con  los costes </a:t>
            </a:r>
            <a:r>
              <a:rPr lang="es-ES_tradnl" sz="1200" b="1" dirty="0">
                <a:solidFill>
                  <a:srgbClr val="FF0000"/>
                </a:solidFill>
              </a:rPr>
              <a:t>directos concedidos</a:t>
            </a:r>
            <a:r>
              <a:rPr lang="es-ES_tradnl" sz="1200" b="1" dirty="0">
                <a:solidFill>
                  <a:schemeClr val="tx2"/>
                </a:solidFill>
              </a:rPr>
              <a:t>.  </a:t>
            </a:r>
          </a:p>
          <a:p>
            <a:r>
              <a:rPr lang="es-ES_tradnl" sz="1200" b="1" dirty="0">
                <a:solidFill>
                  <a:schemeClr val="tx2"/>
                </a:solidFill>
              </a:rPr>
              <a:t>No es necesario que las cantidades sean exactas, sino indicativas de la ejecución del gasto realizado hasta el momento</a:t>
            </a:r>
            <a:endParaRPr lang="es-ES" sz="1200" b="1" dirty="0">
              <a:solidFill>
                <a:schemeClr val="tx2"/>
              </a:solidFill>
            </a:endParaRPr>
          </a:p>
        </p:txBody>
      </p:sp>
      <p:sp>
        <p:nvSpPr>
          <p:cNvPr id="11" name="Rectángulo 10"/>
          <p:cNvSpPr/>
          <p:nvPr/>
        </p:nvSpPr>
        <p:spPr>
          <a:xfrm>
            <a:off x="306437" y="3789040"/>
            <a:ext cx="841011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Porcentaje de gasto total ejecutado en costes directos </a:t>
            </a:r>
            <a:r>
              <a:rPr lang="es-ES" dirty="0"/>
              <a:t>: </a:t>
            </a:r>
          </a:p>
        </p:txBody>
      </p:sp>
      <p:sp>
        <p:nvSpPr>
          <p:cNvPr id="7" name="Rectángulo 6"/>
          <p:cNvSpPr/>
          <p:nvPr/>
        </p:nvSpPr>
        <p:spPr>
          <a:xfrm>
            <a:off x="395536" y="116632"/>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EJECUCIÓN DEL PRESUPUESTO</a:t>
            </a:r>
            <a:endParaRPr lang="es-ES_tradnl" sz="3600" b="1" dirty="0">
              <a:latin typeface="Arial" charset="0"/>
            </a:endParaRPr>
          </a:p>
        </p:txBody>
      </p:sp>
      <p:graphicFrame>
        <p:nvGraphicFramePr>
          <p:cNvPr id="2" name="12 Tabla">
            <a:extLst>
              <a:ext uri="{FF2B5EF4-FFF2-40B4-BE49-F238E27FC236}">
                <a16:creationId xmlns:a16="http://schemas.microsoft.com/office/drawing/2014/main" id="{154A7579-93A1-4630-8517-3C5C5CDCE725}"/>
              </a:ext>
            </a:extLst>
          </p:cNvPr>
          <p:cNvGraphicFramePr>
            <a:graphicFrameLocks noGrp="1"/>
          </p:cNvGraphicFramePr>
          <p:nvPr>
            <p:extLst>
              <p:ext uri="{D42A27DB-BD31-4B8C-83A1-F6EECF244321}">
                <p14:modId xmlns:p14="http://schemas.microsoft.com/office/powerpoint/2010/main" val="3825689604"/>
              </p:ext>
            </p:extLst>
          </p:nvPr>
        </p:nvGraphicFramePr>
        <p:xfrm>
          <a:off x="395536" y="954292"/>
          <a:ext cx="8424935" cy="2768600"/>
        </p:xfrm>
        <a:graphic>
          <a:graphicData uri="http://schemas.openxmlformats.org/drawingml/2006/table">
            <a:tbl>
              <a:tblPr firstRow="1" bandRow="1">
                <a:tableStyleId>{93296810-A885-4BE3-A3E7-6D5BEEA58F35}</a:tableStyleId>
              </a:tblPr>
              <a:tblGrid>
                <a:gridCol w="3653291">
                  <a:extLst>
                    <a:ext uri="{9D8B030D-6E8A-4147-A177-3AD203B41FA5}">
                      <a16:colId xmlns:a16="http://schemas.microsoft.com/office/drawing/2014/main" val="20000"/>
                    </a:ext>
                  </a:extLst>
                </a:gridCol>
                <a:gridCol w="2607213">
                  <a:extLst>
                    <a:ext uri="{9D8B030D-6E8A-4147-A177-3AD203B41FA5}">
                      <a16:colId xmlns:a16="http://schemas.microsoft.com/office/drawing/2014/main" val="20001"/>
                    </a:ext>
                  </a:extLst>
                </a:gridCol>
                <a:gridCol w="2164431">
                  <a:extLst>
                    <a:ext uri="{9D8B030D-6E8A-4147-A177-3AD203B41FA5}">
                      <a16:colId xmlns:a16="http://schemas.microsoft.com/office/drawing/2014/main" val="20002"/>
                    </a:ext>
                  </a:extLst>
                </a:gridCol>
              </a:tblGrid>
              <a:tr h="370840">
                <a:tc>
                  <a:txBody>
                    <a:bodyPr/>
                    <a:lstStyle/>
                    <a:p>
                      <a:pPr algn="ctr"/>
                      <a:endParaRPr lang="es-ES_tradnl" b="1" dirty="0">
                        <a:solidFill>
                          <a:schemeClr val="tx1"/>
                        </a:solidFill>
                      </a:endParaRPr>
                    </a:p>
                    <a:p>
                      <a:pPr algn="ctr"/>
                      <a:r>
                        <a:rPr lang="es-ES_tradnl" b="1" dirty="0">
                          <a:solidFill>
                            <a:schemeClr val="tx1"/>
                          </a:solidFill>
                        </a:rPr>
                        <a:t>Concepto</a:t>
                      </a:r>
                      <a:endParaRPr lang="es-ES" b="1" dirty="0">
                        <a:solidFill>
                          <a:schemeClr val="tx1"/>
                        </a:solidFill>
                      </a:endParaRPr>
                    </a:p>
                  </a:txBody>
                  <a:tcPr>
                    <a:solidFill>
                      <a:schemeClr val="accent1">
                        <a:lumMod val="40000"/>
                        <a:lumOff val="60000"/>
                      </a:schemeClr>
                    </a:solidFill>
                  </a:tcPr>
                </a:tc>
                <a:tc>
                  <a:txBody>
                    <a:bodyPr/>
                    <a:lstStyle/>
                    <a:p>
                      <a:pPr algn="ctr"/>
                      <a:r>
                        <a:rPr lang="es-ES_tradnl" b="1" dirty="0">
                          <a:solidFill>
                            <a:schemeClr val="tx1"/>
                          </a:solidFill>
                        </a:rPr>
                        <a:t>Ejecutado </a:t>
                      </a:r>
                    </a:p>
                    <a:p>
                      <a:pPr algn="ctr"/>
                      <a:r>
                        <a:rPr lang="es-ES_tradnl" b="1" dirty="0">
                          <a:solidFill>
                            <a:srgbClr val="FF0000"/>
                          </a:solidFill>
                        </a:rPr>
                        <a:t>(costes directos) </a:t>
                      </a:r>
                    </a:p>
                    <a:p>
                      <a:pPr algn="ctr"/>
                      <a:r>
                        <a:rPr lang="es-ES_tradnl" b="1" dirty="0">
                          <a:solidFill>
                            <a:schemeClr val="tx1"/>
                          </a:solidFill>
                        </a:rPr>
                        <a:t> Cantidad €</a:t>
                      </a:r>
                      <a:endParaRPr lang="es-ES" b="1" dirty="0">
                        <a:solidFill>
                          <a:schemeClr val="tx1"/>
                        </a:solidFill>
                      </a:endParaRPr>
                    </a:p>
                  </a:txBody>
                  <a:tcPr>
                    <a:solidFill>
                      <a:schemeClr val="accent1">
                        <a:lumMod val="40000"/>
                        <a:lumOff val="60000"/>
                      </a:schemeClr>
                    </a:solidFill>
                  </a:tcPr>
                </a:tc>
                <a:tc>
                  <a:txBody>
                    <a:bodyPr/>
                    <a:lstStyle/>
                    <a:p>
                      <a:pPr algn="ctr"/>
                      <a:r>
                        <a:rPr lang="es-ES_tradnl" sz="1400" b="1" dirty="0">
                          <a:solidFill>
                            <a:srgbClr val="C00000"/>
                          </a:solidFill>
                        </a:rPr>
                        <a:t>Existen cambios relevantes respecto a solicitud original?</a:t>
                      </a:r>
                      <a:r>
                        <a:rPr lang="es-ES_tradnl" sz="1400" b="1" baseline="0" dirty="0">
                          <a:solidFill>
                            <a:srgbClr val="C00000"/>
                          </a:solidFill>
                        </a:rPr>
                        <a:t> </a:t>
                      </a:r>
                      <a:r>
                        <a:rPr lang="es-ES_tradnl" sz="1400" b="1" dirty="0">
                          <a:solidFill>
                            <a:srgbClr val="C00000"/>
                          </a:solidFill>
                        </a:rPr>
                        <a:t>(*)</a:t>
                      </a:r>
                      <a:endParaRPr lang="es-ES" sz="1400" b="1" dirty="0">
                        <a:solidFill>
                          <a:srgbClr val="C00000"/>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s-ES_tradnl" dirty="0" err="1"/>
                        <a:t>Inventariable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s-ES_tradnl" dirty="0"/>
                        <a:t>Personal</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es-ES_tradnl" dirty="0"/>
                        <a:t>Fungible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es-ES_tradnl" dirty="0"/>
                        <a:t>Viajes y dietas</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4"/>
                  </a:ext>
                </a:extLst>
              </a:tr>
              <a:tr h="370840">
                <a:tc>
                  <a:txBody>
                    <a:bodyPr/>
                    <a:lstStyle/>
                    <a:p>
                      <a:r>
                        <a:rPr lang="es-ES" dirty="0"/>
                        <a:t>Otros gastos</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3" name="6 CuadroTexto">
            <a:extLst>
              <a:ext uri="{FF2B5EF4-FFF2-40B4-BE49-F238E27FC236}">
                <a16:creationId xmlns:a16="http://schemas.microsoft.com/office/drawing/2014/main" id="{57EDFDDF-01BB-6FAC-EC79-93E1F23D4CAC}"/>
              </a:ext>
            </a:extLst>
          </p:cNvPr>
          <p:cNvSpPr txBox="1">
            <a:spLocks noChangeArrowheads="1"/>
          </p:cNvSpPr>
          <p:nvPr/>
        </p:nvSpPr>
        <p:spPr bwMode="auto">
          <a:xfrm>
            <a:off x="1835696" y="5047457"/>
            <a:ext cx="49907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b="1"/>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t>(*) Gastos no contemplados en la solicitud original</a:t>
            </a:r>
          </a:p>
        </p:txBody>
      </p:sp>
      <p:sp>
        <p:nvSpPr>
          <p:cNvPr id="5" name="CuadroTexto 4">
            <a:extLst>
              <a:ext uri="{FF2B5EF4-FFF2-40B4-BE49-F238E27FC236}">
                <a16:creationId xmlns:a16="http://schemas.microsoft.com/office/drawing/2014/main" id="{2CA905ED-DFDA-E767-9548-6C4203E7B1FB}"/>
              </a:ext>
            </a:extLst>
          </p:cNvPr>
          <p:cNvSpPr txBox="1"/>
          <p:nvPr/>
        </p:nvSpPr>
        <p:spPr>
          <a:xfrm>
            <a:off x="309229" y="5517232"/>
            <a:ext cx="8597547" cy="461665"/>
          </a:xfrm>
          <a:prstGeom prst="rect">
            <a:avLst/>
          </a:prstGeom>
          <a:noFill/>
        </p:spPr>
        <p:txBody>
          <a:bodyPr wrap="square">
            <a:spAutoFit/>
          </a:bodyPr>
          <a:lstStyle/>
          <a:p>
            <a:r>
              <a:rPr lang="es-ES_tradnl" sz="1200" b="1" dirty="0">
                <a:solidFill>
                  <a:schemeClr val="tx2"/>
                </a:solidFill>
              </a:rPr>
              <a:t>Explique la modificación del gasto en relación con el presupuesto inicial y justifíquela brevemente desde el punto de vista científico-técnico</a:t>
            </a:r>
            <a:endParaRPr lang="es-ES" sz="1200" b="1" dirty="0">
              <a:solidFill>
                <a:schemeClr val="tx2"/>
              </a:solidFill>
            </a:endParaRPr>
          </a:p>
        </p:txBody>
      </p:sp>
    </p:spTree>
    <p:extLst>
      <p:ext uri="{BB962C8B-B14F-4D97-AF65-F5344CB8AC3E}">
        <p14:creationId xmlns:p14="http://schemas.microsoft.com/office/powerpoint/2010/main" val="150926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343503"/>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PLANTEAMIENTO FUTURO</a:t>
            </a:r>
            <a:endParaRPr lang="es-ES_tradnl" sz="3600" b="1" dirty="0">
              <a:latin typeface="Arial" charset="0"/>
            </a:endParaRPr>
          </a:p>
        </p:txBody>
      </p:sp>
      <p:sp>
        <p:nvSpPr>
          <p:cNvPr id="2" name="Text Box 18">
            <a:extLst>
              <a:ext uri="{FF2B5EF4-FFF2-40B4-BE49-F238E27FC236}">
                <a16:creationId xmlns:a16="http://schemas.microsoft.com/office/drawing/2014/main" id="{DA4D7D8D-6558-816A-9999-C313256F18D9}"/>
              </a:ext>
            </a:extLst>
          </p:cNvPr>
          <p:cNvSpPr txBox="1">
            <a:spLocks noChangeArrowheads="1"/>
          </p:cNvSpPr>
          <p:nvPr/>
        </p:nvSpPr>
        <p:spPr bwMode="auto">
          <a:xfrm>
            <a:off x="377744" y="5589240"/>
            <a:ext cx="8321019" cy="523220"/>
          </a:xfrm>
          <a:prstGeom prst="rect">
            <a:avLst/>
          </a:prstGeom>
          <a:solidFill>
            <a:schemeClr val="bg2">
              <a:lumMod val="9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1400" b="1" dirty="0"/>
              <a:t>Si tiene previsto solicitar proyecto en una próxima convocatoria, explique la posible relación (continuidad de la investigación</a:t>
            </a:r>
            <a:r>
              <a:rPr lang="es-ES" sz="1400" b="1" dirty="0"/>
              <a:t>) </a:t>
            </a:r>
            <a:r>
              <a:rPr lang="es-ES_tradnl" sz="1400" b="1" dirty="0"/>
              <a:t>y diferencias con el presente proyecto. </a:t>
            </a:r>
            <a:endParaRPr lang="es-ES_tradnl" sz="1400" dirty="0">
              <a:latin typeface="Verdana" pitchFamily="34" charset="0"/>
            </a:endParaRPr>
          </a:p>
        </p:txBody>
      </p:sp>
    </p:spTree>
    <p:extLst>
      <p:ext uri="{BB962C8B-B14F-4D97-AF65-F5344CB8AC3E}">
        <p14:creationId xmlns:p14="http://schemas.microsoft.com/office/powerpoint/2010/main" val="31576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6 Rectángulo"/>
          <p:cNvSpPr>
            <a:spLocks noChangeArrowheads="1"/>
          </p:cNvSpPr>
          <p:nvPr/>
        </p:nvSpPr>
        <p:spPr bwMode="auto">
          <a:xfrm>
            <a:off x="791369" y="1916832"/>
            <a:ext cx="7561262" cy="410881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_tradnl" b="1" dirty="0">
                <a:solidFill>
                  <a:schemeClr val="accent2"/>
                </a:solidFill>
              </a:rPr>
              <a:t>Tamaño máximo del archivo: </a:t>
            </a:r>
            <a:r>
              <a:rPr lang="es-ES_tradnl" b="1" dirty="0"/>
              <a:t>4 Megas</a:t>
            </a:r>
          </a:p>
          <a:p>
            <a:r>
              <a:rPr lang="es-ES_tradnl" b="1" dirty="0">
                <a:solidFill>
                  <a:schemeClr val="accent2"/>
                </a:solidFill>
              </a:rPr>
              <a:t>La presentación no podrá modificarse una vez enviada a la AEI.</a:t>
            </a:r>
          </a:p>
          <a:p>
            <a:r>
              <a:rPr lang="es-ES" sz="1500" b="1" i="1" dirty="0">
                <a:solidFill>
                  <a:srgbClr val="00B050"/>
                </a:solidFill>
              </a:rPr>
              <a:t>Solamente se podrán añadir más transparencias, en los casos en los que se indique expresamente en la diapositiva </a:t>
            </a:r>
          </a:p>
          <a:p>
            <a:endParaRPr lang="es-ES" sz="1500" b="1" dirty="0">
              <a:solidFill>
                <a:srgbClr val="00B050"/>
              </a:solidFill>
            </a:endParaRPr>
          </a:p>
          <a:p>
            <a:r>
              <a:rPr lang="es-ES_tradnl" b="1" dirty="0"/>
              <a:t>Sugerencias de presentación:</a:t>
            </a:r>
          </a:p>
          <a:p>
            <a:pPr>
              <a:spcBef>
                <a:spcPct val="50000"/>
              </a:spcBef>
              <a:buFontTx/>
              <a:buChar char="•"/>
            </a:pPr>
            <a:r>
              <a:rPr lang="es-ES_tradnl" b="1" dirty="0"/>
              <a:t> </a:t>
            </a:r>
            <a:r>
              <a:rPr lang="es-ES_tradnl" dirty="0"/>
              <a:t>Tamaño recomendable de letra a emplear: </a:t>
            </a:r>
            <a:r>
              <a:rPr lang="es-ES_tradnl" dirty="0">
                <a:solidFill>
                  <a:srgbClr val="FF0000"/>
                </a:solidFill>
              </a:rPr>
              <a:t>24</a:t>
            </a:r>
          </a:p>
          <a:p>
            <a:pPr>
              <a:spcBef>
                <a:spcPct val="50000"/>
              </a:spcBef>
              <a:buFontTx/>
              <a:buChar char="•"/>
            </a:pPr>
            <a:r>
              <a:rPr lang="es-ES_tradnl" dirty="0"/>
              <a:t> Encabezados: </a:t>
            </a:r>
            <a:r>
              <a:rPr lang="es-ES_tradnl" dirty="0">
                <a:solidFill>
                  <a:srgbClr val="FF0000"/>
                </a:solidFill>
              </a:rPr>
              <a:t>28</a:t>
            </a:r>
            <a:r>
              <a:rPr lang="es-ES_tradnl" dirty="0"/>
              <a:t> (el tamaño superior al texto)</a:t>
            </a:r>
          </a:p>
          <a:p>
            <a:pPr>
              <a:spcBef>
                <a:spcPct val="50000"/>
              </a:spcBef>
              <a:buFontTx/>
              <a:buChar char="•"/>
            </a:pPr>
            <a:r>
              <a:rPr lang="es-ES_tradnl" dirty="0"/>
              <a:t> Tamaño mínimo a emplear: </a:t>
            </a:r>
            <a:r>
              <a:rPr lang="es-ES_tradnl" dirty="0">
                <a:solidFill>
                  <a:srgbClr val="FF0000"/>
                </a:solidFill>
              </a:rPr>
              <a:t>20</a:t>
            </a:r>
          </a:p>
          <a:p>
            <a:pPr>
              <a:spcBef>
                <a:spcPct val="50000"/>
              </a:spcBef>
              <a:buFontTx/>
              <a:buChar char="•"/>
            </a:pPr>
            <a:r>
              <a:rPr lang="es-ES_tradnl" dirty="0"/>
              <a:t> Emplear negrita</a:t>
            </a:r>
          </a:p>
          <a:p>
            <a:pPr>
              <a:spcBef>
                <a:spcPct val="50000"/>
              </a:spcBef>
              <a:buFontTx/>
              <a:buChar char="•"/>
            </a:pPr>
            <a:r>
              <a:rPr lang="es-ES_tradnl" dirty="0"/>
              <a:t> No disminuir de 0.85 el espacio entre líneas.</a:t>
            </a:r>
          </a:p>
          <a:p>
            <a:pPr>
              <a:spcBef>
                <a:spcPct val="50000"/>
              </a:spcBef>
              <a:buFontTx/>
              <a:buChar char="•"/>
            </a:pPr>
            <a:r>
              <a:rPr lang="es-ES_tradnl" dirty="0"/>
              <a:t> Respetar tamaño máximo de los recuadros</a:t>
            </a:r>
          </a:p>
        </p:txBody>
      </p:sp>
      <p:sp>
        <p:nvSpPr>
          <p:cNvPr id="4" name="Rectángulo 3"/>
          <p:cNvSpPr/>
          <p:nvPr/>
        </p:nvSpPr>
        <p:spPr>
          <a:xfrm>
            <a:off x="683567" y="251329"/>
            <a:ext cx="7669063"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solidFill>
                  <a:schemeClr val="tx2">
                    <a:lumMod val="75000"/>
                  </a:schemeClr>
                </a:solidFill>
                <a:cs typeface="Calibri"/>
              </a:rPr>
              <a:t>INSTRUCCIONES DE PRESENTACIÓN</a:t>
            </a:r>
            <a:endParaRPr lang="es-ES_tradnl" sz="3600" b="1" dirty="0">
              <a:solidFill>
                <a:schemeClr val="tx2">
                  <a:lumMod val="75000"/>
                </a:schemeClr>
              </a:solidFill>
              <a:latin typeface="Arial" charset="0"/>
            </a:endParaRPr>
          </a:p>
        </p:txBody>
      </p:sp>
      <p:sp>
        <p:nvSpPr>
          <p:cNvPr id="9" name="2 Marcador de contenido"/>
          <p:cNvSpPr txBox="1">
            <a:spLocks/>
          </p:cNvSpPr>
          <p:nvPr/>
        </p:nvSpPr>
        <p:spPr bwMode="auto">
          <a:xfrm>
            <a:off x="791368" y="1124744"/>
            <a:ext cx="7576017" cy="415957"/>
          </a:xfrm>
          <a:prstGeom prst="rect">
            <a:avLst/>
          </a:prstGeom>
          <a:noFill/>
          <a:ln w="19050" cmpd="sng">
            <a:solidFill>
              <a:srgbClr val="002060"/>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lstStyle/>
          <a:p>
            <a:pPr algn="ctr">
              <a:defRPr/>
            </a:pPr>
            <a:r>
              <a:rPr lang="es-ES" sz="2000" b="1" dirty="0">
                <a:solidFill>
                  <a:schemeClr val="accent1">
                    <a:lumMod val="75000"/>
                  </a:schemeClr>
                </a:solidFill>
                <a:cs typeface="Arial" pitchFamily="34" charset="0"/>
              </a:rPr>
              <a:t>SUBDIVISION DE PROGRAMAS TEMÁTICOS CIENTÍFICO-TÉCNICOS</a:t>
            </a:r>
          </a:p>
        </p:txBody>
      </p:sp>
    </p:spTree>
    <p:extLst>
      <p:ext uri="{BB962C8B-B14F-4D97-AF65-F5344CB8AC3E}">
        <p14:creationId xmlns:p14="http://schemas.microsoft.com/office/powerpoint/2010/main" val="47425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07504" y="861834"/>
            <a:ext cx="8856984" cy="2351413"/>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sz="2000" b="1" dirty="0">
                <a:solidFill>
                  <a:srgbClr val="000000"/>
                </a:solidFill>
                <a:latin typeface="+mj-lt"/>
              </a:rPr>
              <a:t>Título:</a:t>
            </a:r>
          </a:p>
          <a:p>
            <a:pPr fontAlgn="auto">
              <a:lnSpc>
                <a:spcPct val="90000"/>
              </a:lnSpc>
              <a:spcBef>
                <a:spcPct val="50000"/>
              </a:spcBef>
              <a:spcAft>
                <a:spcPts val="0"/>
              </a:spcAft>
              <a:defRPr/>
            </a:pPr>
            <a:r>
              <a:rPr lang="es-ES_tradnl" sz="2000" b="1" dirty="0">
                <a:solidFill>
                  <a:srgbClr val="000000"/>
                </a:solidFill>
                <a:latin typeface="+mj-lt"/>
              </a:rPr>
              <a:t>Referencia:</a:t>
            </a:r>
          </a:p>
          <a:p>
            <a:pPr fontAlgn="auto">
              <a:lnSpc>
                <a:spcPct val="90000"/>
              </a:lnSpc>
              <a:spcBef>
                <a:spcPct val="50000"/>
              </a:spcBef>
              <a:spcAft>
                <a:spcPts val="0"/>
              </a:spcAft>
              <a:defRPr/>
            </a:pPr>
            <a:r>
              <a:rPr lang="es-ES_tradnl" b="1" dirty="0">
                <a:solidFill>
                  <a:srgbClr val="000000"/>
                </a:solidFill>
                <a:latin typeface="+mj-lt"/>
              </a:rPr>
              <a:t>IP1:</a:t>
            </a:r>
          </a:p>
          <a:p>
            <a:pPr fontAlgn="auto">
              <a:lnSpc>
                <a:spcPct val="90000"/>
              </a:lnSpc>
              <a:spcBef>
                <a:spcPct val="50000"/>
              </a:spcBef>
              <a:spcAft>
                <a:spcPts val="0"/>
              </a:spcAft>
              <a:defRPr/>
            </a:pPr>
            <a:r>
              <a:rPr lang="es-ES_tradnl" b="1" dirty="0">
                <a:solidFill>
                  <a:srgbClr val="000000"/>
                </a:solidFill>
                <a:latin typeface="+mj-lt"/>
              </a:rPr>
              <a:t>IP2 (si procede):</a:t>
            </a:r>
          </a:p>
          <a:p>
            <a:pPr fontAlgn="auto">
              <a:lnSpc>
                <a:spcPct val="90000"/>
              </a:lnSpc>
              <a:spcBef>
                <a:spcPct val="50000"/>
              </a:spcBef>
              <a:spcAft>
                <a:spcPts val="0"/>
              </a:spcAft>
              <a:defRPr/>
            </a:pPr>
            <a:r>
              <a:rPr lang="es-ES_tradnl" b="1" dirty="0">
                <a:solidFill>
                  <a:srgbClr val="000000"/>
                </a:solidFill>
                <a:latin typeface="+mj-lt"/>
              </a:rPr>
              <a:t>Organismo:</a:t>
            </a:r>
          </a:p>
          <a:p>
            <a:pPr fontAlgn="auto">
              <a:lnSpc>
                <a:spcPct val="90000"/>
              </a:lnSpc>
              <a:spcBef>
                <a:spcPct val="50000"/>
              </a:spcBef>
              <a:spcAft>
                <a:spcPts val="0"/>
              </a:spcAft>
              <a:defRPr/>
            </a:pPr>
            <a:r>
              <a:rPr lang="es-ES_tradnl" b="1" dirty="0">
                <a:solidFill>
                  <a:srgbClr val="000000"/>
                </a:solidFill>
                <a:latin typeface="+mj-lt"/>
              </a:rPr>
              <a:t>Centro:</a:t>
            </a:r>
          </a:p>
        </p:txBody>
      </p:sp>
      <p:sp>
        <p:nvSpPr>
          <p:cNvPr id="11" name="Text Box 6"/>
          <p:cNvSpPr txBox="1">
            <a:spLocks noChangeArrowheads="1"/>
          </p:cNvSpPr>
          <p:nvPr/>
        </p:nvSpPr>
        <p:spPr bwMode="auto">
          <a:xfrm>
            <a:off x="107504" y="3411627"/>
            <a:ext cx="8846879" cy="1117229"/>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b="1" dirty="0">
                <a:solidFill>
                  <a:schemeClr val="tx1"/>
                </a:solidFill>
              </a:rPr>
              <a:t>Subvención concedida (Costes directos):</a:t>
            </a:r>
          </a:p>
          <a:p>
            <a:pPr fontAlgn="auto">
              <a:lnSpc>
                <a:spcPct val="90000"/>
              </a:lnSpc>
              <a:spcBef>
                <a:spcPct val="50000"/>
              </a:spcBef>
              <a:spcAft>
                <a:spcPts val="0"/>
              </a:spcAft>
              <a:defRPr/>
            </a:pPr>
            <a:r>
              <a:rPr lang="es-ES_tradnl" b="1" dirty="0">
                <a:solidFill>
                  <a:schemeClr val="tx1"/>
                </a:solidFill>
              </a:rPr>
              <a:t>Fecha inicio:		</a:t>
            </a:r>
          </a:p>
          <a:p>
            <a:pPr fontAlgn="auto">
              <a:lnSpc>
                <a:spcPct val="90000"/>
              </a:lnSpc>
              <a:spcBef>
                <a:spcPct val="50000"/>
              </a:spcBef>
              <a:spcAft>
                <a:spcPts val="0"/>
              </a:spcAft>
              <a:defRPr/>
            </a:pPr>
            <a:r>
              <a:rPr lang="es-ES_tradnl" b="1" dirty="0">
                <a:solidFill>
                  <a:schemeClr val="tx1"/>
                </a:solidFill>
              </a:rPr>
              <a:t>Fecha finalización (prevista):</a:t>
            </a:r>
          </a:p>
        </p:txBody>
      </p:sp>
      <p:grpSp>
        <p:nvGrpSpPr>
          <p:cNvPr id="6" name="Grupo 5"/>
          <p:cNvGrpSpPr/>
          <p:nvPr/>
        </p:nvGrpSpPr>
        <p:grpSpPr>
          <a:xfrm>
            <a:off x="539552" y="5789170"/>
            <a:ext cx="6720308" cy="415498"/>
            <a:chOff x="912399" y="5612676"/>
            <a:chExt cx="6720308" cy="415498"/>
          </a:xfrm>
        </p:grpSpPr>
        <p:sp>
          <p:nvSpPr>
            <p:cNvPr id="7" name="1 Rectángulo"/>
            <p:cNvSpPr/>
            <p:nvPr/>
          </p:nvSpPr>
          <p:spPr>
            <a:xfrm>
              <a:off x="912399" y="5612676"/>
              <a:ext cx="1414545" cy="41549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100" b="1" dirty="0"/>
                <a:t>Presenta:</a:t>
              </a:r>
              <a:endParaRPr lang="es-ES_tradnl" sz="2100" b="1" dirty="0">
                <a:solidFill>
                  <a:schemeClr val="tx2"/>
                </a:solidFill>
              </a:endParaRPr>
            </a:p>
          </p:txBody>
        </p:sp>
        <p:sp>
          <p:nvSpPr>
            <p:cNvPr id="9" name="Rectángulo 8"/>
            <p:cNvSpPr/>
            <p:nvPr/>
          </p:nvSpPr>
          <p:spPr>
            <a:xfrm>
              <a:off x="2304707" y="5668174"/>
              <a:ext cx="5328000" cy="360000"/>
            </a:xfrm>
            <a:prstGeom prst="rect">
              <a:avLst/>
            </a:prstGeom>
            <a:ln>
              <a:solidFill>
                <a:srgbClr val="C00000"/>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b="1" i="1" dirty="0">
                  <a:solidFill>
                    <a:schemeClr val="tx2"/>
                  </a:solidFill>
                </a:rPr>
                <a:t>Nombre de la persona que presenta si es distinto del/de la IP</a:t>
              </a:r>
            </a:p>
          </p:txBody>
        </p:sp>
      </p:grpSp>
      <p:sp>
        <p:nvSpPr>
          <p:cNvPr id="5" name="CuadroTexto 4">
            <a:extLst>
              <a:ext uri="{FF2B5EF4-FFF2-40B4-BE49-F238E27FC236}">
                <a16:creationId xmlns:a16="http://schemas.microsoft.com/office/drawing/2014/main" id="{D5B6BD57-1731-B784-C528-019C172CC9CC}"/>
              </a:ext>
            </a:extLst>
          </p:cNvPr>
          <p:cNvSpPr txBox="1"/>
          <p:nvPr/>
        </p:nvSpPr>
        <p:spPr>
          <a:xfrm>
            <a:off x="1619672" y="154365"/>
            <a:ext cx="6277504"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sz="2800" b="1" i="0" u="none" strike="noStrike" kern="1200" cap="none" spc="0" normalizeH="0" baseline="0" noProof="0" dirty="0">
                <a:ln>
                  <a:noFill/>
                </a:ln>
                <a:solidFill>
                  <a:srgbClr val="C00000"/>
                </a:solidFill>
                <a:effectLst/>
                <a:uLnTx/>
                <a:uFillTx/>
                <a:latin typeface="Arial" charset="0"/>
                <a:ea typeface="+mn-ea"/>
                <a:cs typeface="+mn-cs"/>
              </a:rPr>
              <a:t>DATOS BÁSICOS DEL PROYECTO</a:t>
            </a:r>
          </a:p>
        </p:txBody>
      </p:sp>
      <p:sp>
        <p:nvSpPr>
          <p:cNvPr id="12" name="CuadroTexto 11">
            <a:extLst>
              <a:ext uri="{FF2B5EF4-FFF2-40B4-BE49-F238E27FC236}">
                <a16:creationId xmlns:a16="http://schemas.microsoft.com/office/drawing/2014/main" id="{47145F6D-1DD2-9D61-4C6D-AFD689AFD3C1}"/>
              </a:ext>
            </a:extLst>
          </p:cNvPr>
          <p:cNvSpPr txBox="1"/>
          <p:nvPr/>
        </p:nvSpPr>
        <p:spPr>
          <a:xfrm>
            <a:off x="107504" y="4820459"/>
            <a:ext cx="8846879" cy="677108"/>
          </a:xfrm>
          <a:prstGeom prst="rect">
            <a:avLst/>
          </a:prstGeom>
          <a:noFill/>
        </p:spPr>
        <p:txBody>
          <a:bodyPr wrap="square">
            <a:spAutoFit/>
          </a:bodyPr>
          <a:lstStyle/>
          <a:p>
            <a:r>
              <a:rPr lang="es-ES" sz="2000" b="1" i="1" dirty="0">
                <a:solidFill>
                  <a:schemeClr val="tx2"/>
                </a:solidFill>
              </a:rPr>
              <a:t>Contrato predoctoral asociado</a:t>
            </a:r>
            <a:r>
              <a:rPr lang="es-ES" dirty="0"/>
              <a:t>: SI/NO  </a:t>
            </a:r>
          </a:p>
          <a:p>
            <a:r>
              <a:rPr lang="es-ES" dirty="0"/>
              <a:t>Fecha inicio:                                                                Nombre:</a:t>
            </a:r>
          </a:p>
        </p:txBody>
      </p:sp>
    </p:spTree>
    <p:extLst>
      <p:ext uri="{BB962C8B-B14F-4D97-AF65-F5344CB8AC3E}">
        <p14:creationId xmlns:p14="http://schemas.microsoft.com/office/powerpoint/2010/main" val="210640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0177070"/>
              </p:ext>
            </p:extLst>
          </p:nvPr>
        </p:nvGraphicFramePr>
        <p:xfrm>
          <a:off x="179512" y="1412776"/>
          <a:ext cx="8712968" cy="108204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293752">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sp>
        <p:nvSpPr>
          <p:cNvPr id="4" name="Rectángulo 3"/>
          <p:cNvSpPr/>
          <p:nvPr/>
        </p:nvSpPr>
        <p:spPr>
          <a:xfrm>
            <a:off x="893983" y="2564904"/>
            <a:ext cx="2237857" cy="383182"/>
          </a:xfrm>
          <a:prstGeom prst="rect">
            <a:avLst/>
          </a:prstGeom>
        </p:spPr>
        <p:txBody>
          <a:bodyPr wrap="none">
            <a:spAutoFit/>
          </a:bodyPr>
          <a:lstStyle/>
          <a:p>
            <a:pPr>
              <a:lnSpc>
                <a:spcPct val="90000"/>
              </a:lnSpc>
              <a:spcBef>
                <a:spcPct val="50000"/>
              </a:spcBef>
            </a:pPr>
            <a:r>
              <a:rPr lang="es-ES_tradnl" sz="2100" b="1" dirty="0"/>
              <a:t>Equipo de trabajo:</a:t>
            </a:r>
            <a:endParaRPr lang="es-ES" sz="2100" b="1" dirty="0"/>
          </a:p>
        </p:txBody>
      </p:sp>
      <p:graphicFrame>
        <p:nvGraphicFramePr>
          <p:cNvPr id="8" name="Tabla 7"/>
          <p:cNvGraphicFramePr>
            <a:graphicFrameLocks noGrp="1"/>
          </p:cNvGraphicFramePr>
          <p:nvPr>
            <p:extLst>
              <p:ext uri="{D42A27DB-BD31-4B8C-83A1-F6EECF244321}">
                <p14:modId xmlns:p14="http://schemas.microsoft.com/office/powerpoint/2010/main" val="2394236729"/>
              </p:ext>
            </p:extLst>
          </p:nvPr>
        </p:nvGraphicFramePr>
        <p:xfrm>
          <a:off x="179512" y="2985552"/>
          <a:ext cx="8712968" cy="109152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360000">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94998892"/>
              </p:ext>
            </p:extLst>
          </p:nvPr>
        </p:nvGraphicFramePr>
        <p:xfrm>
          <a:off x="179512" y="4424536"/>
          <a:ext cx="8712968" cy="457200"/>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pPr marL="0" algn="l" defTabSz="914400" rtl="0" eaLnBrk="1" latinLnBrk="0" hangingPunct="1"/>
                      <a:r>
                        <a:rPr lang="es-ES" sz="1200" dirty="0">
                          <a:solidFill>
                            <a:schemeClr val="tx1"/>
                          </a:solidFill>
                        </a:rPr>
                        <a:t>Señalar las modificaciones (altas y bajas) tanto en el equipo de investigación como</a:t>
                      </a:r>
                      <a:r>
                        <a:rPr lang="es-ES" sz="1200" baseline="0" dirty="0">
                          <a:solidFill>
                            <a:schemeClr val="tx1"/>
                          </a:solidFill>
                        </a:rPr>
                        <a:t> en el equipo de trabajo respecto a la solicitud inicial.</a:t>
                      </a:r>
                    </a:p>
                  </a:txBody>
                  <a:tcPr>
                    <a:solidFill>
                      <a:schemeClr val="tx2">
                        <a:lumMod val="20000"/>
                        <a:lumOff val="80000"/>
                      </a:schemeClr>
                    </a:solidFill>
                  </a:tcPr>
                </a:tc>
                <a:extLst>
                  <a:ext uri="{0D108BD9-81ED-4DB2-BD59-A6C34878D82A}">
                    <a16:rowId xmlns:a16="http://schemas.microsoft.com/office/drawing/2014/main" val="23071764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36608033"/>
              </p:ext>
            </p:extLst>
          </p:nvPr>
        </p:nvGraphicFramePr>
        <p:xfrm>
          <a:off x="179512" y="5229200"/>
          <a:ext cx="8712968" cy="820296"/>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r>
                        <a:rPr lang="es-ES" sz="1200" dirty="0">
                          <a:solidFill>
                            <a:schemeClr val="tx1"/>
                          </a:solidFill>
                        </a:rPr>
                        <a:t>Reflejar indicador de género: relación nº hombres/nº mujeres, por categoría profesional, para ambos equipos. </a:t>
                      </a:r>
                      <a:endParaRPr lang="es-ES" sz="1200" b="1" dirty="0">
                        <a:solidFill>
                          <a:schemeClr val="tx1"/>
                        </a:solidFill>
                      </a:endParaRPr>
                    </a:p>
                  </a:txBody>
                  <a:tcPr/>
                </a:tc>
                <a:extLst>
                  <a:ext uri="{0D108BD9-81ED-4DB2-BD59-A6C34878D82A}">
                    <a16:rowId xmlns:a16="http://schemas.microsoft.com/office/drawing/2014/main" val="2307176401"/>
                  </a:ext>
                </a:extLst>
              </a:tr>
              <a:tr h="201920">
                <a:tc>
                  <a:txBody>
                    <a:bodyPr/>
                    <a:lstStyle/>
                    <a:p>
                      <a:pPr marL="0" algn="l" defTabSz="914400" rtl="0" eaLnBrk="1" latinLnBrk="0" hangingPunct="1"/>
                      <a:r>
                        <a:rPr lang="es-ES" sz="1100" kern="1200" dirty="0">
                          <a:solidFill>
                            <a:schemeClr val="dk1"/>
                          </a:solidFill>
                          <a:latin typeface="+mn-lt"/>
                          <a:ea typeface="+mn-ea"/>
                          <a:cs typeface="+mn-cs"/>
                        </a:rPr>
                        <a:t>Mujeres</a:t>
                      </a:r>
                      <a:r>
                        <a:rPr lang="es-ES" sz="1100" kern="1200" baseline="0" dirty="0">
                          <a:solidFill>
                            <a:schemeClr val="dk1"/>
                          </a:solidFill>
                          <a:latin typeface="+mn-lt"/>
                          <a:ea typeface="+mn-ea"/>
                          <a:cs typeface="+mn-cs"/>
                        </a:rPr>
                        <a:t> </a:t>
                      </a:r>
                      <a:endParaRPr lang="es-ES" sz="1100" kern="1200" dirty="0">
                        <a:solidFill>
                          <a:schemeClr val="dk1"/>
                        </a:solidFill>
                        <a:latin typeface="+mn-lt"/>
                        <a:ea typeface="+mn-ea"/>
                        <a:cs typeface="+mn-cs"/>
                      </a:endParaRPr>
                    </a:p>
                  </a:txBody>
                  <a:tcPr/>
                </a:tc>
                <a:extLst>
                  <a:ext uri="{0D108BD9-81ED-4DB2-BD59-A6C34878D82A}">
                    <a16:rowId xmlns:a16="http://schemas.microsoft.com/office/drawing/2014/main" val="2011852421"/>
                  </a:ext>
                </a:extLst>
              </a:tr>
              <a:tr h="0">
                <a:tc>
                  <a:txBody>
                    <a:bodyPr/>
                    <a:lstStyle/>
                    <a:p>
                      <a:pPr marL="0" algn="l" defTabSz="914400" rtl="0" eaLnBrk="1" latinLnBrk="0" hangingPunct="1"/>
                      <a:r>
                        <a:rPr lang="es-ES" sz="1100" kern="1200" dirty="0">
                          <a:solidFill>
                            <a:schemeClr val="dk1"/>
                          </a:solidFill>
                          <a:latin typeface="+mn-lt"/>
                          <a:ea typeface="+mn-ea"/>
                          <a:cs typeface="+mn-cs"/>
                        </a:rPr>
                        <a:t>Hombres</a:t>
                      </a:r>
                    </a:p>
                  </a:txBody>
                  <a:tcPr/>
                </a:tc>
                <a:extLst>
                  <a:ext uri="{0D108BD9-81ED-4DB2-BD59-A6C34878D82A}">
                    <a16:rowId xmlns:a16="http://schemas.microsoft.com/office/drawing/2014/main" val="1602844693"/>
                  </a:ext>
                </a:extLst>
              </a:tr>
            </a:tbl>
          </a:graphicData>
        </a:graphic>
      </p:graphicFrame>
      <p:sp>
        <p:nvSpPr>
          <p:cNvPr id="11" name="Rectángulo 10"/>
          <p:cNvSpPr/>
          <p:nvPr/>
        </p:nvSpPr>
        <p:spPr>
          <a:xfrm>
            <a:off x="832187" y="275169"/>
            <a:ext cx="748883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PARTICIPANTES</a:t>
            </a:r>
            <a:endParaRPr lang="es-ES_tradnl" sz="3600" b="1" dirty="0">
              <a:latin typeface="Arial" charset="0"/>
            </a:endParaRPr>
          </a:p>
        </p:txBody>
      </p:sp>
      <p:sp>
        <p:nvSpPr>
          <p:cNvPr id="16" name="Rectángulo 15"/>
          <p:cNvSpPr/>
          <p:nvPr/>
        </p:nvSpPr>
        <p:spPr>
          <a:xfrm>
            <a:off x="896046" y="980728"/>
            <a:ext cx="2883866" cy="383182"/>
          </a:xfrm>
          <a:prstGeom prst="rect">
            <a:avLst/>
          </a:prstGeom>
        </p:spPr>
        <p:txBody>
          <a:bodyPr wrap="none">
            <a:spAutoFit/>
          </a:bodyPr>
          <a:lstStyle/>
          <a:p>
            <a:pPr>
              <a:lnSpc>
                <a:spcPct val="90000"/>
              </a:lnSpc>
              <a:spcBef>
                <a:spcPct val="50000"/>
              </a:spcBef>
            </a:pPr>
            <a:r>
              <a:rPr lang="es-ES_tradnl" sz="2100" b="1" dirty="0"/>
              <a:t>Equipo de investigación:</a:t>
            </a:r>
            <a:endParaRPr lang="es-ES" sz="2100" b="1" dirty="0"/>
          </a:p>
        </p:txBody>
      </p:sp>
    </p:spTree>
    <p:extLst>
      <p:ext uri="{BB962C8B-B14F-4D97-AF65-F5344CB8AC3E}">
        <p14:creationId xmlns:p14="http://schemas.microsoft.com/office/powerpoint/2010/main" val="276364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5085184"/>
            <a:ext cx="8502931" cy="769441"/>
          </a:xfrm>
          <a:prstGeom prst="rect">
            <a:avLst/>
          </a:prstGeom>
        </p:spPr>
        <p:txBody>
          <a:bodyPr wrap="square">
            <a:spAutoFit/>
          </a:bodyPr>
          <a:lstStyle/>
          <a:p>
            <a:pPr algn="just"/>
            <a:r>
              <a:rPr lang="es-ES_tradnl" sz="1000" b="1" dirty="0">
                <a:solidFill>
                  <a:schemeClr val="tx2"/>
                </a:solidFill>
              </a:rPr>
              <a:t>Indicar de forma sucinta los objetivos propuestos </a:t>
            </a:r>
            <a:r>
              <a:rPr lang="es-ES_tradnl" sz="1200" b="1" dirty="0">
                <a:solidFill>
                  <a:srgbClr val="C00000"/>
                </a:solidFill>
              </a:rPr>
              <a:t>(máximo 2 diapositivas) </a:t>
            </a:r>
            <a:r>
              <a:rPr lang="es-ES_tradnl" sz="1000" b="1" dirty="0">
                <a:solidFill>
                  <a:schemeClr val="tx2"/>
                </a:solidFill>
              </a:rPr>
              <a:t>en la memoria original, los posibles cambios como consecuencia del progreso de la investigación, los objetivos alcanzados (indicar porcentaje aproximado) y los que se prevén alcanzar en la duración prevista del proyecto. </a:t>
            </a:r>
          </a:p>
          <a:p>
            <a:pPr algn="just"/>
            <a:endParaRPr lang="es-ES_tradnl" sz="1000" b="1" dirty="0">
              <a:solidFill>
                <a:schemeClr val="tx2"/>
              </a:solidFill>
            </a:endParaRPr>
          </a:p>
          <a:p>
            <a:pPr algn="just"/>
            <a:r>
              <a:rPr lang="es-ES_tradnl" sz="1200" b="1" dirty="0">
                <a:solidFill>
                  <a:schemeClr val="tx2"/>
                </a:solidFill>
              </a:rPr>
              <a:t>En caso de estimarse la necesidad de prórroga, debe indicarse aquí</a:t>
            </a:r>
            <a:r>
              <a:rPr lang="es-ES_tradnl" sz="1200" b="1" dirty="0">
                <a:solidFill>
                  <a:schemeClr val="tx2">
                    <a:lumMod val="20000"/>
                    <a:lumOff val="80000"/>
                  </a:schemeClr>
                </a:solidFill>
              </a:rPr>
              <a:t>:</a:t>
            </a:r>
            <a:endParaRPr lang="es-ES" sz="1200" b="1" dirty="0">
              <a:solidFill>
                <a:schemeClr val="tx2">
                  <a:lumMod val="20000"/>
                  <a:lumOff val="80000"/>
                </a:schemeClr>
              </a:solidFill>
            </a:endParaRPr>
          </a:p>
        </p:txBody>
      </p:sp>
      <p:sp>
        <p:nvSpPr>
          <p:cNvPr id="8" name="Rectángulo 7"/>
          <p:cNvSpPr/>
          <p:nvPr/>
        </p:nvSpPr>
        <p:spPr>
          <a:xfrm>
            <a:off x="395536" y="225456"/>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OBJETIVOS Y SU GRADO DE EJECUCIÓN</a:t>
            </a:r>
            <a:endParaRPr lang="es-ES_tradnl" sz="3400" b="1" dirty="0">
              <a:latin typeface="Arial" charset="0"/>
            </a:endParaRPr>
          </a:p>
        </p:txBody>
      </p:sp>
      <p:sp>
        <p:nvSpPr>
          <p:cNvPr id="22534" name="7 CuadroTexto"/>
          <p:cNvSpPr txBox="1">
            <a:spLocks noChangeArrowheads="1"/>
          </p:cNvSpPr>
          <p:nvPr/>
        </p:nvSpPr>
        <p:spPr bwMode="auto">
          <a:xfrm>
            <a:off x="1333102" y="1484784"/>
            <a:ext cx="6264275"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rgbClr val="C00000"/>
              </a:buClr>
              <a:buFont typeface="+mj-lt"/>
              <a:buAutoNum type="arabicPeriod"/>
            </a:pPr>
            <a:r>
              <a:rPr lang="es-ES_tradnl" sz="2000" b="1" dirty="0">
                <a:solidFill>
                  <a:srgbClr val="002060"/>
                </a:solidFill>
                <a:latin typeface="+mj-lt"/>
              </a:rPr>
              <a:t>Objetivo 1: </a:t>
            </a:r>
            <a:r>
              <a:rPr lang="es-ES_tradnl" sz="2000" dirty="0">
                <a:solidFill>
                  <a:srgbClr val="002060"/>
                </a:solidFill>
                <a:latin typeface="+mj-lt"/>
              </a:rPr>
              <a:t>….. </a:t>
            </a:r>
          </a:p>
          <a:p>
            <a:pPr marL="342900" indent="-342900">
              <a:lnSpc>
                <a:spcPct val="150000"/>
              </a:lnSpc>
              <a:buClr>
                <a:srgbClr val="C00000"/>
              </a:buClr>
              <a:buFont typeface="+mj-lt"/>
              <a:buAutoNum type="arabicPeriod"/>
            </a:pPr>
            <a:r>
              <a:rPr lang="es-ES_tradnl" sz="2000" b="1" dirty="0">
                <a:solidFill>
                  <a:srgbClr val="002060"/>
                </a:solidFill>
                <a:latin typeface="+mj-lt"/>
              </a:rPr>
              <a:t>Objetivo 2: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3: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4: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Etc.</a:t>
            </a:r>
          </a:p>
        </p:txBody>
      </p:sp>
    </p:spTree>
    <p:extLst>
      <p:ext uri="{BB962C8B-B14F-4D97-AF65-F5344CB8AC3E}">
        <p14:creationId xmlns:p14="http://schemas.microsoft.com/office/powerpoint/2010/main" val="35309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229200"/>
            <a:ext cx="8640960" cy="923330"/>
          </a:xfrm>
          <a:prstGeom prst="rect">
            <a:avLst/>
          </a:prstGeom>
        </p:spPr>
        <p:txBody>
          <a:bodyPr wrap="square">
            <a:spAutoFit/>
          </a:bodyPr>
          <a:lstStyle/>
          <a:p>
            <a:pPr>
              <a:spcBef>
                <a:spcPct val="50000"/>
              </a:spcBef>
            </a:pPr>
            <a:r>
              <a:rPr lang="es-ES_tradnl" sz="1200" b="1" dirty="0">
                <a:solidFill>
                  <a:schemeClr val="tx2"/>
                </a:solidFill>
              </a:rPr>
              <a:t>Resumir los principales resultados del proyecto, así como las dificultades encontradas o los resultados no previstos. Valorar la relevancia de los mismos. Si se planteó un análisis de riesgos en la solicitud, mencionar si se ha aplicado algún punto del plan de contingencia.</a:t>
            </a:r>
          </a:p>
          <a:p>
            <a:pPr>
              <a:spcBef>
                <a:spcPct val="50000"/>
              </a:spcBef>
            </a:pPr>
            <a:r>
              <a:rPr lang="es-ES_tradnl" sz="1200" b="1" dirty="0">
                <a:solidFill>
                  <a:schemeClr val="tx2"/>
                </a:solidFill>
              </a:rPr>
              <a:t>Añadir las diapositivas que sean estrictamente necesarias.</a:t>
            </a:r>
          </a:p>
        </p:txBody>
      </p:sp>
      <p:sp>
        <p:nvSpPr>
          <p:cNvPr id="4" name="Rectángulo 3"/>
          <p:cNvSpPr/>
          <p:nvPr/>
        </p:nvSpPr>
        <p:spPr>
          <a:xfrm>
            <a:off x="395536" y="260648"/>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PRINCIPALES RESULTADOS</a:t>
            </a:r>
            <a:endParaRPr lang="es-ES_tradnl" sz="3400" b="1" dirty="0">
              <a:latin typeface="Arial" charset="0"/>
            </a:endParaRPr>
          </a:p>
        </p:txBody>
      </p:sp>
    </p:spTree>
    <p:extLst>
      <p:ext uri="{BB962C8B-B14F-4D97-AF65-F5344CB8AC3E}">
        <p14:creationId xmlns:p14="http://schemas.microsoft.com/office/powerpoint/2010/main" val="100193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txBox="1">
            <a:spLocks/>
          </p:cNvSpPr>
          <p:nvPr/>
        </p:nvSpPr>
        <p:spPr>
          <a:xfrm>
            <a:off x="1258888" y="2420938"/>
            <a:ext cx="7086600" cy="1295400"/>
          </a:xfrm>
          <a:prstGeom prst="rect">
            <a:avLst/>
          </a:prstGeom>
        </p:spPr>
        <p:txBody>
          <a:bodyPr>
            <a:normAutofit/>
          </a:bodyPr>
          <a:lstStyle/>
          <a:p>
            <a:pPr marL="342900" indent="-342900" fontAlgn="auto">
              <a:spcBef>
                <a:spcPct val="20000"/>
              </a:spcBef>
              <a:spcAft>
                <a:spcPts val="0"/>
              </a:spcAft>
              <a:buFont typeface="Arial"/>
              <a:buChar char="•"/>
              <a:defRPr lang="es-ES"/>
            </a:pPr>
            <a:endParaRPr lang="es-ES" sz="2000" kern="0" dirty="0">
              <a:latin typeface="+mn-lt"/>
            </a:endParaRPr>
          </a:p>
        </p:txBody>
      </p:sp>
      <p:sp>
        <p:nvSpPr>
          <p:cNvPr id="10" name="Rectángulo 9"/>
          <p:cNvSpPr/>
          <p:nvPr/>
        </p:nvSpPr>
        <p:spPr>
          <a:xfrm>
            <a:off x="395536" y="81440"/>
            <a:ext cx="8321019"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RESUMEN DE LOS RESULTADOS</a:t>
            </a:r>
            <a:endParaRPr lang="es-ES_tradnl" sz="3200" b="1" dirty="0">
              <a:latin typeface="Arial" charset="0"/>
            </a:endParaRPr>
          </a:p>
        </p:txBody>
      </p:sp>
      <p:sp>
        <p:nvSpPr>
          <p:cNvPr id="4" name="CuadroTexto 3"/>
          <p:cNvSpPr txBox="1"/>
          <p:nvPr/>
        </p:nvSpPr>
        <p:spPr>
          <a:xfrm>
            <a:off x="323528" y="5022443"/>
            <a:ext cx="2162772" cy="261610"/>
          </a:xfrm>
          <a:prstGeom prst="rect">
            <a:avLst/>
          </a:prstGeom>
          <a:noFill/>
        </p:spPr>
        <p:txBody>
          <a:bodyPr wrap="none" rtlCol="0">
            <a:spAutoFit/>
          </a:bodyPr>
          <a:lstStyle/>
          <a:p>
            <a:r>
              <a:rPr lang="es-ES_tradnl" sz="1100" b="1" dirty="0">
                <a:solidFill>
                  <a:srgbClr val="FF0000"/>
                </a:solidFill>
              </a:rPr>
              <a:t>* Indique cuántas en Open Access</a:t>
            </a:r>
            <a:endParaRPr lang="es-ES" sz="1100" b="1" dirty="0">
              <a:solidFill>
                <a:srgbClr val="FF0000"/>
              </a:solidFill>
            </a:endParaRPr>
          </a:p>
        </p:txBody>
      </p:sp>
      <p:sp>
        <p:nvSpPr>
          <p:cNvPr id="6" name="Rectángulo 5"/>
          <p:cNvSpPr/>
          <p:nvPr/>
        </p:nvSpPr>
        <p:spPr>
          <a:xfrm>
            <a:off x="627514" y="787159"/>
            <a:ext cx="7888971" cy="276999"/>
          </a:xfrm>
          <a:prstGeom prst="rect">
            <a:avLst/>
          </a:prstGeom>
        </p:spPr>
        <p:txBody>
          <a:bodyPr wrap="square">
            <a:spAutoFit/>
          </a:bodyPr>
          <a:lstStyle/>
          <a:p>
            <a:pPr lvl="0">
              <a:defRPr/>
            </a:pPr>
            <a:r>
              <a:rPr lang="es-ES_tradnl" sz="1200" b="1" dirty="0">
                <a:solidFill>
                  <a:srgbClr val="002060"/>
                </a:solidFill>
              </a:rPr>
              <a:t>Indique únicamente aquellos resultados que derivan directamente del presente proyecto y resalte los más relevantes</a:t>
            </a:r>
            <a:endParaRPr lang="es-ES" sz="1200" b="1" dirty="0">
              <a:solidFill>
                <a:srgbClr val="002060"/>
              </a:solidFill>
            </a:endParaRPr>
          </a:p>
        </p:txBody>
      </p:sp>
      <p:pic>
        <p:nvPicPr>
          <p:cNvPr id="2" name="Imagen 1">
            <a:extLst>
              <a:ext uri="{FF2B5EF4-FFF2-40B4-BE49-F238E27FC236}">
                <a16:creationId xmlns:a16="http://schemas.microsoft.com/office/drawing/2014/main" id="{B4A9B774-FC2A-4816-BF3D-A918A3213081}"/>
              </a:ext>
            </a:extLst>
          </p:cNvPr>
          <p:cNvPicPr>
            <a:picLocks noChangeAspect="1"/>
          </p:cNvPicPr>
          <p:nvPr/>
        </p:nvPicPr>
        <p:blipFill>
          <a:blip r:embed="rId3"/>
          <a:stretch>
            <a:fillRect/>
          </a:stretch>
        </p:blipFill>
        <p:spPr>
          <a:xfrm>
            <a:off x="395536" y="1175666"/>
            <a:ext cx="8537042" cy="3785944"/>
          </a:xfrm>
          <a:prstGeom prst="rect">
            <a:avLst/>
          </a:prstGeom>
        </p:spPr>
      </p:pic>
    </p:spTree>
    <p:extLst>
      <p:ext uri="{BB962C8B-B14F-4D97-AF65-F5344CB8AC3E}">
        <p14:creationId xmlns:p14="http://schemas.microsoft.com/office/powerpoint/2010/main" val="389753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95536" y="116632"/>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CIENTÍFICO-TÉCNICO</a:t>
            </a:r>
            <a:endParaRPr lang="es-ES_tradnl" sz="3400" b="1" dirty="0">
              <a:latin typeface="Arial" charset="0"/>
            </a:endParaRPr>
          </a:p>
        </p:txBody>
      </p:sp>
      <p:sp>
        <p:nvSpPr>
          <p:cNvPr id="12" name="Rectángulo 11"/>
          <p:cNvSpPr/>
          <p:nvPr/>
        </p:nvSpPr>
        <p:spPr>
          <a:xfrm>
            <a:off x="764704" y="787561"/>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
        <p:nvSpPr>
          <p:cNvPr id="7" name="CuadroTexto 6">
            <a:extLst>
              <a:ext uri="{FF2B5EF4-FFF2-40B4-BE49-F238E27FC236}">
                <a16:creationId xmlns:a16="http://schemas.microsoft.com/office/drawing/2014/main" id="{B772C770-2D7F-7807-75DC-60E7FC13A87E}"/>
              </a:ext>
            </a:extLst>
          </p:cNvPr>
          <p:cNvSpPr txBox="1"/>
          <p:nvPr/>
        </p:nvSpPr>
        <p:spPr>
          <a:xfrm>
            <a:off x="323528" y="5181776"/>
            <a:ext cx="8640959" cy="1015663"/>
          </a:xfrm>
          <a:prstGeom prst="rect">
            <a:avLst/>
          </a:prstGeom>
          <a:noFill/>
        </p:spPr>
        <p:txBody>
          <a:bodyPr wrap="square">
            <a:spAutoFit/>
          </a:bodyPr>
          <a:lstStyle/>
          <a:p>
            <a:r>
              <a:rPr lang="es-ES_tradnl" sz="1200" b="1" dirty="0">
                <a:solidFill>
                  <a:schemeClr val="tx2"/>
                </a:solidFill>
              </a:rPr>
              <a:t>Relacionar (si procede) </a:t>
            </a:r>
            <a:r>
              <a:rPr lang="es-ES_tradnl" sz="1200" b="1" dirty="0" err="1">
                <a:solidFill>
                  <a:schemeClr val="tx2"/>
                </a:solidFill>
              </a:rPr>
              <a:t>EPOs</a:t>
            </a:r>
            <a:r>
              <a:rPr lang="es-ES_tradnl" sz="1200" b="1" dirty="0">
                <a:solidFill>
                  <a:schemeClr val="tx2"/>
                </a:solidFill>
              </a:rPr>
              <a:t> y su colaboración</a:t>
            </a:r>
            <a:r>
              <a:rPr lang="es-ES" sz="1200" b="1" dirty="0">
                <a:solidFill>
                  <a:schemeClr val="tx2"/>
                </a:solidFill>
              </a:rPr>
              <a:t> o papel en el proyecto. Relacionar colaboraciones, </a:t>
            </a:r>
            <a:r>
              <a:rPr lang="es-ES_tradnl" sz="1200" b="1" dirty="0">
                <a:solidFill>
                  <a:schemeClr val="tx2"/>
                </a:solidFill>
              </a:rPr>
              <a:t>proyectos o contratos de I+D+i con el sector privado como resultado de la investigación, indicando en su caso la cuantía económica de los mismos. Relacionar participación (si procede) en iniciativas empresariales (</a:t>
            </a:r>
            <a:r>
              <a:rPr lang="es-ES_tradnl" sz="1200" b="1" dirty="0" err="1">
                <a:solidFill>
                  <a:schemeClr val="tx2"/>
                </a:solidFill>
              </a:rPr>
              <a:t>p.e</a:t>
            </a:r>
            <a:r>
              <a:rPr lang="es-ES_tradnl" sz="1200" b="1" dirty="0">
                <a:solidFill>
                  <a:schemeClr val="tx2"/>
                </a:solidFill>
              </a:rPr>
              <a:t>. spin-off). Indicar fuente de financiación</a:t>
            </a:r>
            <a:r>
              <a:rPr lang="es-ES" sz="1200" b="1" dirty="0">
                <a:solidFill>
                  <a:schemeClr val="tx2"/>
                </a:solidFill>
              </a:rPr>
              <a:t> y cuantía. Relacionar (si procede) patentes y el grado de explotación. Otras acciones de transferencia de tecnología (convenios, colaboraciones, consultorías, prestación de servicios, etc.)</a:t>
            </a:r>
          </a:p>
        </p:txBody>
      </p:sp>
      <p:sp>
        <p:nvSpPr>
          <p:cNvPr id="9" name="CuadroTexto 8">
            <a:extLst>
              <a:ext uri="{FF2B5EF4-FFF2-40B4-BE49-F238E27FC236}">
                <a16:creationId xmlns:a16="http://schemas.microsoft.com/office/drawing/2014/main" id="{89A64F1D-9DD4-BC55-8CB5-473878C0E4D0}"/>
              </a:ext>
            </a:extLst>
          </p:cNvPr>
          <p:cNvSpPr txBox="1"/>
          <p:nvPr/>
        </p:nvSpPr>
        <p:spPr>
          <a:xfrm>
            <a:off x="1043608" y="2596415"/>
            <a:ext cx="6808851" cy="674928"/>
          </a:xfrm>
          <a:prstGeom prst="rect">
            <a:avLst/>
          </a:prstGeom>
          <a:noFill/>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SOCIOECONÓMICO</a:t>
            </a:r>
            <a:endParaRPr lang="es-ES_tradnl" sz="3400" b="1" dirty="0">
              <a:latin typeface="Arial" charset="0"/>
            </a:endParaRPr>
          </a:p>
        </p:txBody>
      </p:sp>
      <p:sp>
        <p:nvSpPr>
          <p:cNvPr id="13" name="Rectángulo 12">
            <a:extLst>
              <a:ext uri="{FF2B5EF4-FFF2-40B4-BE49-F238E27FC236}">
                <a16:creationId xmlns:a16="http://schemas.microsoft.com/office/drawing/2014/main" id="{369AD5BD-09A3-2EFB-437C-BEADFEDC664A}"/>
              </a:ext>
            </a:extLst>
          </p:cNvPr>
          <p:cNvSpPr/>
          <p:nvPr/>
        </p:nvSpPr>
        <p:spPr>
          <a:xfrm>
            <a:off x="921550" y="3302158"/>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Tree>
    <p:extLst>
      <p:ext uri="{BB962C8B-B14F-4D97-AF65-F5344CB8AC3E}">
        <p14:creationId xmlns:p14="http://schemas.microsoft.com/office/powerpoint/2010/main" val="5742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524" y="5589240"/>
            <a:ext cx="8309938" cy="646331"/>
          </a:xfrm>
          <a:prstGeom prst="rect">
            <a:avLst/>
          </a:prstGeom>
        </p:spPr>
        <p:txBody>
          <a:bodyPr wrap="square">
            <a:spAutoFit/>
          </a:bodyPr>
          <a:lstStyle/>
          <a:p>
            <a:pPr algn="just"/>
            <a:r>
              <a:rPr lang="es-ES_tradnl" sz="1200" b="1" dirty="0">
                <a:solidFill>
                  <a:schemeClr val="tx2"/>
                </a:solidFill>
              </a:rPr>
              <a:t>Relacionar las colaboraciones internacionales derivadas del proyecto y la relevancia para el proyecto y para el equipo investigador: participación en proyectos europeos/internacionales indicando Programa y convocatoria, colaboración con empresas, etc.</a:t>
            </a:r>
          </a:p>
        </p:txBody>
      </p:sp>
      <p:sp>
        <p:nvSpPr>
          <p:cNvPr id="7" name="Rectángulo 6"/>
          <p:cNvSpPr/>
          <p:nvPr/>
        </p:nvSpPr>
        <p:spPr>
          <a:xfrm>
            <a:off x="287524" y="227962"/>
            <a:ext cx="8568952"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INTERNACIONALIZACIÓN DE LA INVESTIGACION</a:t>
            </a:r>
            <a:endParaRPr lang="es-ES_tradnl" sz="3200" b="1" dirty="0">
              <a:latin typeface="Arial" charset="0"/>
            </a:endParaRPr>
          </a:p>
        </p:txBody>
      </p:sp>
    </p:spTree>
    <p:extLst>
      <p:ext uri="{BB962C8B-B14F-4D97-AF65-F5344CB8AC3E}">
        <p14:creationId xmlns:p14="http://schemas.microsoft.com/office/powerpoint/2010/main" val="358780662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3487</TotalTime>
  <Words>876</Words>
  <Application>Microsoft Office PowerPoint</Application>
  <PresentationFormat>Presentación en pantalla (4:3)</PresentationFormat>
  <Paragraphs>103</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13</vt:i4>
      </vt:variant>
    </vt:vector>
  </HeadingPairs>
  <TitlesOfParts>
    <vt:vector size="20" baseType="lpstr">
      <vt:lpstr>Arial</vt:lpstr>
      <vt:lpstr>Calibri</vt:lpstr>
      <vt:lpstr>Verdana</vt:lpstr>
      <vt:lpstr>Diseño personalizado</vt:lpstr>
      <vt:lpstr>3_Diseño personalizado</vt:lpstr>
      <vt:lpstr>2_Diseño personalizado</vt:lpstr>
      <vt:lpstr>1_Diseño personalizado</vt:lpstr>
      <vt:lpstr>Jornadas de seguimiento  Convocatoria Proyectos Generación de Conocimiento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Ciencia e Innovación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Rubio Sánchez-Aguililla, Amelia</dc:creator>
  <cp:lastModifiedBy>Freitas Alves, Mª Estefanía</cp:lastModifiedBy>
  <cp:revision>264</cp:revision>
  <cp:lastPrinted>2017-03-30T07:06:36Z</cp:lastPrinted>
  <dcterms:created xsi:type="dcterms:W3CDTF">2014-10-08T13:13:42Z</dcterms:created>
  <dcterms:modified xsi:type="dcterms:W3CDTF">2025-09-30T12:57:24Z</dcterms:modified>
</cp:coreProperties>
</file>