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0" r:id="rId2"/>
    <p:sldMasterId id="2147483706" r:id="rId3"/>
    <p:sldMasterId id="2147483692" r:id="rId4"/>
  </p:sldMasterIdLst>
  <p:notesMasterIdLst>
    <p:notesMasterId r:id="rId17"/>
  </p:notesMasterIdLst>
  <p:handoutMasterIdLst>
    <p:handoutMasterId r:id="rId18"/>
  </p:handoutMasterIdLst>
  <p:sldIdLst>
    <p:sldId id="297" r:id="rId5"/>
    <p:sldId id="286" r:id="rId6"/>
    <p:sldId id="288" r:id="rId7"/>
    <p:sldId id="270" r:id="rId8"/>
    <p:sldId id="303" r:id="rId9"/>
    <p:sldId id="289" r:id="rId10"/>
    <p:sldId id="299" r:id="rId11"/>
    <p:sldId id="292" r:id="rId12"/>
    <p:sldId id="298" r:id="rId13"/>
    <p:sldId id="301" r:id="rId14"/>
    <p:sldId id="302" r:id="rId15"/>
    <p:sldId id="300" r:id="rId16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CCFF"/>
    <a:srgbClr val="33CCFF"/>
    <a:srgbClr val="40A3C6"/>
    <a:srgbClr val="4F81BD"/>
    <a:srgbClr val="FFFFFF"/>
    <a:srgbClr val="FFCCCC"/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794" autoAdjust="0"/>
  </p:normalViewPr>
  <p:slideViewPr>
    <p:cSldViewPr>
      <p:cViewPr varScale="1">
        <p:scale>
          <a:sx n="133" d="100"/>
          <a:sy n="133" d="100"/>
        </p:scale>
        <p:origin x="64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1" d="100"/>
          <a:sy n="51" d="100"/>
        </p:scale>
        <p:origin x="4638" y="93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3C8A-6F0E-446F-A15E-0172CCEE42AF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EF15-DF86-43A3-8A09-0B885B786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7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FCA1-C545-4D5E-9A37-2FBAC513FFDC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B196B-6738-464F-B0B9-1C2FE4644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29699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3EABB-8457-4132-BCF4-B509F7B9676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67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F998A-0193-577D-8AD1-46A5BF4E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ABDC4CF-4922-C6B6-E0F4-A23161612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12ECE9-C30A-4656-793F-1B0FE3209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45524218-AFFF-463D-4B8A-96EC4DA21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490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70EC-BA42-4164-7CF2-831FE200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BB337C-CB70-8370-8E4E-36D82053B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BFD0A7-A128-C03C-6BC2-3027162B2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F8BF4632-CC0D-B4D0-0BC0-707C61BF2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9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8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6F19C-9883-4145-A100-E099F17C03C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6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5DE4-29F4-7DE8-AC73-B837E2BD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07BD6D2-DC91-F410-78A4-0B0432BAC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200" y="782638"/>
            <a:ext cx="6583363" cy="370363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8606397-C5F8-DC54-E563-D7D0D550E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131A82B-01C8-D210-BED5-EADEB6B4E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03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6200" y="782638"/>
            <a:ext cx="6583363" cy="37036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4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69B4-8335-F22E-4A60-A9B5D569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209014C-5956-1745-9195-69DE6C1CE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9B40671-9895-07BE-89CA-9DA36D48D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688F0422-AADB-F68E-6E63-A3A1563D9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71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8AF4-590D-9D6E-8DCC-A66AC46E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63163E-B55C-03AF-D627-4D96ABFFC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D4CCF90-37BA-DBFA-A4C8-4FF781638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D31E0578-26A1-2AB7-72FD-2C528C9C4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14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7DBE4-19ED-4A28-5E87-4301C325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2DFBA6-8506-CFCB-2B73-F912D2CED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200" y="782638"/>
            <a:ext cx="658336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C89770-5AD0-6EEC-6CCD-64ED444EF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9AD535DF-5B43-4D05-7C31-CA70793AB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A0A5D-876C-4F1F-9AB5-E27A3D7751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79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5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5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23/07/2025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04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5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15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42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1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1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9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97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2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99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2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2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23/07/2025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7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0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48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8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4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87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262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2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3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93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1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29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75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3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23/07/2025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797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0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10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4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77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0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57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361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53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773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435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8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845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09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15430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2288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29146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36004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4286250"/>
            <a:ext cx="2971800" cy="3429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lang="en-US" dirty="0"/>
              <a:t>Haga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del patron</a:t>
            </a:r>
            <a:endParaRPr lang="es-ES" dirty="0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>
          <a:xfrm>
            <a:off x="6182816" y="4767263"/>
            <a:ext cx="2133600" cy="273844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000"/>
            </a:lvl1pPr>
            <a:extLst/>
          </a:lstStyle>
          <a:p>
            <a:pPr>
              <a:defRPr/>
            </a:pPr>
            <a:fld id="{2C7FDAF1-7CA0-4669-BF7B-F27798D7D215}" type="datetime1">
              <a:rPr lang="es-ES" smtClean="0"/>
              <a:t>23/07/2025</a:t>
            </a:fld>
            <a:endParaRPr dirty="0"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FC4839CE-EE49-4D07-A109-D22D4B0C6E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32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6368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EBE924-7EBF-4235-B1E9-70F79C5144A7}" type="datetime1">
              <a:rPr lang="es-ES" smtClean="0"/>
              <a:t>23/07/2025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4746817"/>
            <a:ext cx="3024336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44F98-6566-4F13-8A4C-A1E9779E3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8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FF2980-5031-47C5-BBA4-4043DC3C5D72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F5A2E1-2D64-4246-9C86-40D14F06B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43808" y="4855234"/>
            <a:ext cx="4104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Jornadas de Seguimiento Convocatoria PREDOCTORALES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0E15D2-C4D3-FBF3-73C4-1C35763A5C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03698"/>
            <a:ext cx="2843808" cy="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1" r:id="rId12"/>
    <p:sldLayoutId id="21474836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21F62C-4E91-66B1-2C4C-9120E1E4BC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843808" y="3759882"/>
            <a:ext cx="4067944" cy="6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A6165-364E-D986-4D9D-FAA12ACA8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1720" y="3624067"/>
            <a:ext cx="4608512" cy="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60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354360" y="1275606"/>
            <a:ext cx="8435280" cy="17281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ES" sz="3600" i="0" dirty="0">
                <a:solidFill>
                  <a:schemeClr val="bg1"/>
                </a:solidFill>
              </a:rPr>
              <a:t>Jornadas de seguimiento </a:t>
            </a:r>
            <a:br>
              <a:rPr lang="es-ES" sz="3600" i="0" dirty="0">
                <a:solidFill>
                  <a:schemeClr val="bg1"/>
                </a:solidFill>
              </a:rPr>
            </a:br>
            <a:r>
              <a:rPr lang="es-ES" sz="3600" i="0" dirty="0">
                <a:solidFill>
                  <a:schemeClr val="bg1"/>
                </a:solidFill>
              </a:rPr>
              <a:t>Convocatoria Ayudas Predoctorales 2021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1560" y="350239"/>
            <a:ext cx="7488832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4000" b="1" spc="50" dirty="0">
                <a:ln w="11430"/>
                <a:solidFill>
                  <a:srgbClr val="A50021"/>
                </a:solidFill>
                <a:latin typeface="Calibri"/>
                <a:cs typeface="Calibri"/>
              </a:rPr>
              <a:t>PRESENTACIÓN</a:t>
            </a:r>
            <a:endParaRPr lang="es-ES_tradnl" sz="4000" b="1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2918A6-4486-C76A-64DA-7E24E23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69234"/>
            <a:ext cx="5040560" cy="9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64C9-3A43-1EE3-D713-FFF21945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D8C7D58-2CEE-F762-FBB5-3D98EF928899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SITUACIÓN Y EVOLUCIÓN DE SU TESIS DOCTORAL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E44DAF-87C9-5988-F425-3D3D6B1AC6A1}"/>
              </a:ext>
            </a:extLst>
          </p:cNvPr>
          <p:cNvSpPr txBox="1"/>
          <p:nvPr/>
        </p:nvSpPr>
        <p:spPr>
          <a:xfrm>
            <a:off x="179512" y="1059582"/>
            <a:ext cx="88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Fecha prevista de finalización  de la tesis doctoral: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1B03FA-84F3-C7F2-5B1B-B6BE90717356}"/>
              </a:ext>
            </a:extLst>
          </p:cNvPr>
          <p:cNvSpPr txBox="1"/>
          <p:nvPr/>
        </p:nvSpPr>
        <p:spPr>
          <a:xfrm>
            <a:off x="162000" y="2427734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2385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Explique otras consideraciones o incidencias que considere relevantes, si existen, para la actividad que llevará a cabo hasta la finalización de la ayuda: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2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2F33-2E63-C698-F039-6D36246C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603BCE-3FAD-1A03-1B56-AA5E420F1FFD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IMPACTO DE LA INVESTIGACIÓN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3CA69-6818-0478-1235-E8342FC962DA}"/>
              </a:ext>
            </a:extLst>
          </p:cNvPr>
          <p:cNvSpPr txBox="1"/>
          <p:nvPr/>
        </p:nvSpPr>
        <p:spPr>
          <a:xfrm>
            <a:off x="215516" y="843558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59410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Comente cuáles son las posibles aplicaciones de la investigación realizada 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(impacto social,</a:t>
            </a:r>
            <a:r>
              <a:rPr lang="es-ES" sz="1600" dirty="0">
                <a:solidFill>
                  <a:srgbClr val="002060"/>
                </a:solidFill>
                <a:latin typeface="+mj-lt"/>
              </a:rPr>
              <a:t> soluciones a los desafíos de la sociedad, etc.):</a:t>
            </a:r>
          </a:p>
        </p:txBody>
      </p:sp>
    </p:spTree>
    <p:extLst>
      <p:ext uri="{BB962C8B-B14F-4D97-AF65-F5344CB8AC3E}">
        <p14:creationId xmlns:p14="http://schemas.microsoft.com/office/powerpoint/2010/main" val="33300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A00A-5046-86B6-23EE-408F92FC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22C13E-5812-A860-CB22-A728316E6C12}"/>
              </a:ext>
            </a:extLst>
          </p:cNvPr>
          <p:cNvSpPr txBox="1"/>
          <p:nvPr/>
        </p:nvSpPr>
        <p:spPr>
          <a:xfrm>
            <a:off x="215516" y="19548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FUTURO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B29A8-9CF2-D350-1E52-830851520B7C}"/>
              </a:ext>
            </a:extLst>
          </p:cNvPr>
          <p:cNvSpPr txBox="1"/>
          <p:nvPr/>
        </p:nvSpPr>
        <p:spPr>
          <a:xfrm>
            <a:off x="162000" y="987574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59410" lvl="0" indent="-285750" algn="just">
              <a:buFont typeface="Arial" panose="020B0604020202020204" pitchFamily="34" charset="0"/>
              <a:buChar char="•"/>
              <a:tabLst>
                <a:tab pos="180340" algn="l"/>
                <a:tab pos="817245" algn="l"/>
              </a:tabLst>
            </a:pP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Comente cuáles son sus planes futuros en cuanto a actividad profesional 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(I+D+i en centros públicos o privados, actividad docente o empresarial, </a:t>
            </a:r>
            <a:r>
              <a:rPr lang="es-ES_tradnl" sz="1600" dirty="0" err="1">
                <a:solidFill>
                  <a:srgbClr val="002060"/>
                </a:solidFill>
                <a:latin typeface="+mj-lt"/>
              </a:rPr>
              <a:t>etc</a:t>
            </a:r>
            <a:r>
              <a:rPr lang="es-ES_tradnl" sz="1600" dirty="0">
                <a:solidFill>
                  <a:srgbClr val="002060"/>
                </a:solidFill>
                <a:latin typeface="+mj-lt"/>
              </a:rPr>
              <a:t>…)</a:t>
            </a:r>
            <a:r>
              <a:rPr lang="es-ES_tradnl" sz="1600" b="1" dirty="0">
                <a:solidFill>
                  <a:srgbClr val="002060"/>
                </a:solidFill>
                <a:latin typeface="+mj-lt"/>
              </a:rPr>
              <a:t>:</a:t>
            </a:r>
            <a:endParaRPr lang="es-E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9026" y="570622"/>
            <a:ext cx="8820000" cy="178510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Referencia predoctoral:                                                    Referencia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Título Tesis: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IF: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IP proyecto: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rgbClr val="000000"/>
                </a:solidFill>
              </a:rPr>
              <a:t>Organismo/Centro: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9131" y="2568555"/>
            <a:ext cx="8820000" cy="7232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inicio ayuda predoctoral:		</a:t>
            </a:r>
          </a:p>
          <a:p>
            <a:pPr>
              <a:spcBef>
                <a:spcPts val="6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Fecha </a:t>
            </a:r>
            <a:r>
              <a:rPr lang="es-ES_tradnl" b="1">
                <a:solidFill>
                  <a:schemeClr val="tx1"/>
                </a:solidFill>
              </a:rPr>
              <a:t>fin ayuda </a:t>
            </a:r>
            <a:r>
              <a:rPr lang="es-ES_tradnl" b="1" dirty="0">
                <a:solidFill>
                  <a:schemeClr val="tx1"/>
                </a:solidFill>
              </a:rPr>
              <a:t>predoctoral: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6BD57-1731-B784-C528-019C172CC9CC}"/>
              </a:ext>
            </a:extLst>
          </p:cNvPr>
          <p:cNvSpPr txBox="1"/>
          <p:nvPr/>
        </p:nvSpPr>
        <p:spPr>
          <a:xfrm>
            <a:off x="1433248" y="94238"/>
            <a:ext cx="6277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DE LA AYUDA PREDOCTORAL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7342F10-5466-09ED-8C14-A076FEF4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5" y="3507854"/>
            <a:ext cx="8820000" cy="78483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tx1"/>
                </a:solidFill>
              </a:rPr>
              <a:t>Incidencias </a:t>
            </a:r>
            <a:r>
              <a:rPr lang="es-ES_tradnl" sz="1600" dirty="0">
                <a:solidFill>
                  <a:schemeClr val="tx1"/>
                </a:solidFill>
              </a:rPr>
              <a:t>(si existen, tales como cambio de organismo, cambio de proyecto, cambio de IP, ..):	</a:t>
            </a:r>
          </a:p>
          <a:p>
            <a:pPr>
              <a:spcBef>
                <a:spcPct val="50000"/>
              </a:spcBef>
              <a:defRPr/>
            </a:pPr>
            <a:endParaRPr lang="es-ES_trad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2900" y="4155926"/>
            <a:ext cx="8502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Indicar de forma sucinta los objetivos propuestos en la tesis y los posibles cambios como consecuencia del progreso de la investigación. Indicar porcentaje aproximado de consecución. Añadir las diapositivas que sean necesarias.</a:t>
            </a:r>
          </a:p>
          <a:p>
            <a:pPr algn="just"/>
            <a:endParaRPr lang="es-ES_tradnl" sz="11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1425" y="120470"/>
            <a:ext cx="8321019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Y GRADO DE EJECUCIÓN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7 CuadroTexto"/>
          <p:cNvSpPr txBox="1">
            <a:spLocks noChangeArrowheads="1"/>
          </p:cNvSpPr>
          <p:nvPr/>
        </p:nvSpPr>
        <p:spPr bwMode="auto">
          <a:xfrm>
            <a:off x="251520" y="854573"/>
            <a:ext cx="8640960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1: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2: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3: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ES_tradnl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9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15592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dirty="0">
                <a:solidFill>
                  <a:schemeClr val="tx2"/>
                </a:solidFill>
              </a:rPr>
              <a:t>Describa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las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actividades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100" dirty="0">
                <a:solidFill>
                  <a:schemeClr val="tx2"/>
                </a:solidFill>
              </a:rPr>
              <a:t>de</a:t>
            </a:r>
            <a:r>
              <a:rPr lang="es-ES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s-ES" sz="1100" dirty="0">
                <a:solidFill>
                  <a:schemeClr val="tx2"/>
                </a:solidFill>
              </a:rPr>
              <a:t>+D realizadas, la metodología, herramientas o técnicas utilizadas y los principales resultados de la tesis obtenidos, </a:t>
            </a:r>
            <a:r>
              <a:rPr lang="es-ES_tradnl" sz="1100" dirty="0">
                <a:solidFill>
                  <a:schemeClr val="tx2"/>
                </a:solidFill>
              </a:rPr>
              <a:t>así como las dificultades encontradas o los resultados no previstos. Añadir las diapositivas que sean necesarias.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9482" y="123478"/>
            <a:ext cx="8321019" cy="43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PRINCIPALES RESULTADOS DE INVESTIGACIÓN OBTENIDOS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0C804-54F2-7CD3-B9DC-EA3C4EC89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6749A4-9692-67CE-5E78-A91CCEBFE31E}"/>
              </a:ext>
            </a:extLst>
          </p:cNvPr>
          <p:cNvSpPr/>
          <p:nvPr/>
        </p:nvSpPr>
        <p:spPr>
          <a:xfrm>
            <a:off x="255990" y="120470"/>
            <a:ext cx="85689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ACTIVIDADES DE FORMACIÓN RECIBIDAS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FA89E-2A38-D1E8-F166-0AE3A794BD1D}"/>
              </a:ext>
            </a:extLst>
          </p:cNvPr>
          <p:cNvSpPr txBox="1"/>
          <p:nvPr/>
        </p:nvSpPr>
        <p:spPr>
          <a:xfrm>
            <a:off x="188012" y="4155926"/>
            <a:ext cx="8704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Indicar las actividades de formación recibidas y el grado de cumplimiento de los objetivos formativos previstos inicialmente. </a:t>
            </a:r>
          </a:p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Si hubiera habido cambios con respecto al programa de formación propuesto inicialmente, indíquelos.</a:t>
            </a:r>
          </a:p>
        </p:txBody>
      </p:sp>
    </p:spTree>
    <p:extLst>
      <p:ext uri="{BB962C8B-B14F-4D97-AF65-F5344CB8AC3E}">
        <p14:creationId xmlns:p14="http://schemas.microsoft.com/office/powerpoint/2010/main" val="139499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43CB77-84F3-B4DF-E863-913DECA00DB1}"/>
              </a:ext>
            </a:extLst>
          </p:cNvPr>
          <p:cNvSpPr/>
          <p:nvPr/>
        </p:nvSpPr>
        <p:spPr>
          <a:xfrm>
            <a:off x="255990" y="120470"/>
            <a:ext cx="85689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ACTIVIDADES DE FORMACIÓN IMPARTIDAS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D08D13-F67B-39FC-54CE-1FFB7EE7A928}"/>
              </a:ext>
            </a:extLst>
          </p:cNvPr>
          <p:cNvSpPr txBox="1"/>
          <p:nvPr/>
        </p:nvSpPr>
        <p:spPr>
          <a:xfrm>
            <a:off x="123054" y="4299942"/>
            <a:ext cx="8704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0340" algn="just"/>
            <a:r>
              <a:rPr lang="es-ES" sz="1100" dirty="0">
                <a:solidFill>
                  <a:schemeClr val="tx2"/>
                </a:solidFill>
              </a:rPr>
              <a:t>Indicar las actividades de formación impartidas (si las hubiera).</a:t>
            </a:r>
          </a:p>
        </p:txBody>
      </p:sp>
    </p:spTree>
    <p:extLst>
      <p:ext uri="{BB962C8B-B14F-4D97-AF65-F5344CB8AC3E}">
        <p14:creationId xmlns:p14="http://schemas.microsoft.com/office/powerpoint/2010/main" val="81805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C842-E4CA-6C52-BFA5-9DB50DB6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617C54F-B450-B672-DCF3-2FE69FEC9AA8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MOVILIDAD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D9CE-A8E0-2000-0EC7-96BF9E40C025}"/>
              </a:ext>
            </a:extLst>
          </p:cNvPr>
          <p:cNvSpPr txBox="1"/>
          <p:nvPr/>
        </p:nvSpPr>
        <p:spPr>
          <a:xfrm>
            <a:off x="206232" y="915566"/>
            <a:ext cx="882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Indique las estancias realizadas en otros centros de I+D y su duración:</a:t>
            </a:r>
          </a:p>
          <a:p>
            <a:pPr marR="180340" algn="just"/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02583-6E23-F05C-F865-41320EEDF1E8}"/>
              </a:ext>
            </a:extLst>
          </p:cNvPr>
          <p:cNvSpPr txBox="1"/>
          <p:nvPr/>
        </p:nvSpPr>
        <p:spPr>
          <a:xfrm>
            <a:off x="162000" y="2931790"/>
            <a:ext cx="8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8034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En caso de que no se hayan realizado o no estén previstas las estancias en otros centros, exponga las razones:</a:t>
            </a:r>
          </a:p>
        </p:txBody>
      </p:sp>
    </p:spTree>
    <p:extLst>
      <p:ext uri="{BB962C8B-B14F-4D97-AF65-F5344CB8AC3E}">
        <p14:creationId xmlns:p14="http://schemas.microsoft.com/office/powerpoint/2010/main" val="168480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EC3216-5851-8CDC-D0EA-D3AB3BF23D14}"/>
              </a:ext>
            </a:extLst>
          </p:cNvPr>
          <p:cNvSpPr txBox="1"/>
          <p:nvPr/>
        </p:nvSpPr>
        <p:spPr>
          <a:xfrm>
            <a:off x="215516" y="15541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 Y/O TRANSFERENCIA DE RESULTADOS DE LA TESIS</a:t>
            </a:r>
            <a:endParaRPr lang="es-ES_tradnl" sz="2000" b="1" dirty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19222-5536-DC44-FAEF-1FADCD4DBFA6}"/>
              </a:ext>
            </a:extLst>
          </p:cNvPr>
          <p:cNvSpPr txBox="1"/>
          <p:nvPr/>
        </p:nvSpPr>
        <p:spPr>
          <a:xfrm>
            <a:off x="162000" y="915566"/>
            <a:ext cx="8820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Artículos científicos en revistas de prestigio revisadas por pares: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Congresos nacionales e internacionales: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Patentes, modelos de utilidad, know-how:</a:t>
            </a:r>
          </a:p>
          <a:p>
            <a:pPr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002060"/>
                </a:solidFill>
                <a:latin typeface="+mj-lt"/>
              </a:rPr>
              <a:t>Otros trabajos o actividades derivados de la tesis que no se hayan recogido en los apartados anteriores: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B88B028C-0B20-BF5D-41AC-6AE1F4C17475}"/>
              </a:ext>
            </a:extLst>
          </p:cNvPr>
          <p:cNvSpPr/>
          <p:nvPr/>
        </p:nvSpPr>
        <p:spPr>
          <a:xfrm>
            <a:off x="162000" y="4183634"/>
            <a:ext cx="8502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>
                <a:solidFill>
                  <a:schemeClr val="tx2"/>
                </a:solidFill>
              </a:rPr>
              <a:t>Detallar autores, título, revista,.., y subraye el nombre de la persona que realizó la presentación en los congresos. </a:t>
            </a:r>
          </a:p>
          <a:p>
            <a:pPr algn="just"/>
            <a:r>
              <a:rPr lang="es-ES_tradnl" sz="1100" dirty="0">
                <a:solidFill>
                  <a:schemeClr val="tx2"/>
                </a:solidFill>
              </a:rPr>
              <a:t>Añadir las diapositivas que sean necesarias. </a:t>
            </a:r>
          </a:p>
        </p:txBody>
      </p:sp>
    </p:spTree>
    <p:extLst>
      <p:ext uri="{BB962C8B-B14F-4D97-AF65-F5344CB8AC3E}">
        <p14:creationId xmlns:p14="http://schemas.microsoft.com/office/powerpoint/2010/main" val="330756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C7A-A0D8-F094-6785-65B27617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6593E6CA-3EAD-5D47-C827-E15F64E5C3E5}"/>
              </a:ext>
            </a:extLst>
          </p:cNvPr>
          <p:cNvSpPr/>
          <p:nvPr/>
        </p:nvSpPr>
        <p:spPr>
          <a:xfrm>
            <a:off x="323528" y="4299942"/>
            <a:ext cx="742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>
                <a:solidFill>
                  <a:schemeClr val="tx2"/>
                </a:solidFill>
              </a:rPr>
              <a:t>Cumplimentar solamente si procede (por ejemplo, organización</a:t>
            </a:r>
            <a:r>
              <a:rPr lang="es-ES" sz="1100" dirty="0">
                <a:solidFill>
                  <a:schemeClr val="tx2"/>
                </a:solidFill>
              </a:rPr>
              <a:t> de eventos, actividades de divulgación, etc.)</a:t>
            </a:r>
            <a:r>
              <a:rPr lang="es-ES_tradnl" sz="1100" dirty="0">
                <a:solidFill>
                  <a:schemeClr val="tx2"/>
                </a:solidFill>
              </a:rPr>
              <a:t> </a:t>
            </a:r>
            <a:endParaRPr lang="es-ES" sz="11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3794A4-7C5D-AFD2-A0DC-0D86E847E110}"/>
              </a:ext>
            </a:extLst>
          </p:cNvPr>
          <p:cNvSpPr txBox="1"/>
          <p:nvPr/>
        </p:nvSpPr>
        <p:spPr>
          <a:xfrm>
            <a:off x="215516" y="14089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s-ES_tradnl" sz="2000" b="1" spc="50" dirty="0">
                <a:ln w="11430"/>
                <a:solidFill>
                  <a:srgbClr val="A50021"/>
                </a:solidFill>
                <a:cs typeface="Calibri"/>
              </a:rPr>
              <a:t>OTROS ASPECTOS DESTACABLES RELACIONADOS CON LA AYUDA</a:t>
            </a:r>
            <a:endParaRPr lang="es-ES_tradnl" sz="2000" b="1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442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475</Words>
  <Application>Microsoft Office PowerPoint</Application>
  <PresentationFormat>Presentación en pantalla (16:9)</PresentationFormat>
  <Paragraphs>57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Diseño personalizado</vt:lpstr>
      <vt:lpstr>3_Diseño personalizado</vt:lpstr>
      <vt:lpstr>2_Diseño personalizado</vt:lpstr>
      <vt:lpstr>1_Diseño personalizado</vt:lpstr>
      <vt:lpstr>Jornadas de seguimiento  Convocatoria Ayudas Predoctorales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Ciencia e Innovación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Rubio Sánchez-Aguililla, Amelia</dc:creator>
  <cp:lastModifiedBy>Ramos Sánchez, María De La O</cp:lastModifiedBy>
  <cp:revision>328</cp:revision>
  <cp:lastPrinted>2017-03-30T07:06:36Z</cp:lastPrinted>
  <dcterms:created xsi:type="dcterms:W3CDTF">2014-10-08T13:13:42Z</dcterms:created>
  <dcterms:modified xsi:type="dcterms:W3CDTF">2025-07-23T05:16:16Z</dcterms:modified>
</cp:coreProperties>
</file>