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92" r:id="rId2"/>
  </p:sldMasterIdLst>
  <p:notesMasterIdLst>
    <p:notesMasterId r:id="rId18"/>
  </p:notesMasterIdLst>
  <p:handoutMasterIdLst>
    <p:handoutMasterId r:id="rId19"/>
  </p:handoutMasterIdLst>
  <p:sldIdLst>
    <p:sldId id="297" r:id="rId3"/>
    <p:sldId id="285" r:id="rId4"/>
    <p:sldId id="286" r:id="rId5"/>
    <p:sldId id="259" r:id="rId6"/>
    <p:sldId id="287" r:id="rId7"/>
    <p:sldId id="288" r:id="rId8"/>
    <p:sldId id="270" r:id="rId9"/>
    <p:sldId id="262" r:id="rId10"/>
    <p:sldId id="290" r:id="rId11"/>
    <p:sldId id="266" r:id="rId12"/>
    <p:sldId id="291" r:id="rId13"/>
    <p:sldId id="295" r:id="rId14"/>
    <p:sldId id="293" r:id="rId15"/>
    <p:sldId id="296" r:id="rId16"/>
    <p:sldId id="265" r:id="rId1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CCFF"/>
    <a:srgbClr val="FFFFFF"/>
    <a:srgbClr val="FFCCCC"/>
    <a:srgbClr val="40A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4793" autoAdjust="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48"/>
    </p:cViewPr>
  </p:sorterViewPr>
  <p:notesViewPr>
    <p:cSldViewPr>
      <p:cViewPr>
        <p:scale>
          <a:sx n="51" d="100"/>
          <a:sy n="51" d="100"/>
        </p:scale>
        <p:origin x="1880" y="-3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3C8A-6F0E-446F-A15E-0172CCEE42AF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0EF15-DF86-43A3-8A09-0B885B786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571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EFCA1-C545-4D5E-9A37-2FBAC513FFDC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B196B-6738-464F-B0B9-1C2FE4644B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39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2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345E53-A82E-4A3F-A5E5-F46D08B3BC30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2482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41987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CA0A5D-876C-4F1F-9AB5-E27A3D7751B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6874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41987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CA0A5D-876C-4F1F-9AB5-E27A3D7751B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6428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39939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782C1A-DCC6-41BA-976C-BE121C7954AC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8247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41987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CA0A5D-876C-4F1F-9AB5-E27A3D7751B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577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29699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3EABB-8457-4132-BCF4-B509F7B96765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7679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31747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51CD2D-0F2F-4711-9429-393A4450BBE2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475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33795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AD20BC-398A-4AD4-8957-626765DB5F07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81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5843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6F19C-9883-4145-A100-E099F17C03C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3869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5843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6F19C-9883-4145-A100-E099F17C03C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5636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37891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D11215-EFE5-4CA6-8C5C-9D54397AC6A1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7217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/>
          </a:p>
        </p:txBody>
      </p:sp>
      <p:sp>
        <p:nvSpPr>
          <p:cNvPr id="41987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CA0A5D-876C-4F1F-9AB5-E27A3D7751B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1123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82638"/>
            <a:ext cx="493553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5843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0434" tIns="45217" rIns="90434" bIns="452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6F19C-9883-4145-A100-E099F17C03C6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07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50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5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incidencia de elem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>
            <a:spLocks noGrp="1"/>
          </p:cNvSpPr>
          <p:nvPr>
            <p:ph type="body" sz="quarter" idx="13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eaLnBrk="1" latinLnBrk="0" hangingPunct="1">
              <a:defRPr kumimoji="0" lang="es-ES" i="1" baseline="0"/>
            </a:lvl1pPr>
            <a:extLst/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20" name="Rectangle 4"/>
          <p:cNvSpPr>
            <a:spLocks noGrp="1"/>
          </p:cNvSpPr>
          <p:nvPr>
            <p:ph type="ftr" sz="quarter" idx="23"/>
          </p:nvPr>
        </p:nvSpPr>
        <p:spPr>
          <a:xfrm>
            <a:off x="1403648" y="6329089"/>
            <a:ext cx="302433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2" name="Rectangle 3"/>
          <p:cNvSpPr>
            <a:spLocks noGrp="1"/>
          </p:cNvSpPr>
          <p:nvPr>
            <p:ph type="dt" sz="half" idx="24"/>
          </p:nvPr>
        </p:nvSpPr>
        <p:spPr>
          <a:xfrm>
            <a:off x="6182816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es-ES" sz="1000"/>
            </a:lvl1pPr>
            <a:extLst/>
          </a:lstStyle>
          <a:p>
            <a:pPr>
              <a:defRPr/>
            </a:pPr>
            <a:fld id="{2C7FDAF1-7CA0-4669-BF7B-F27798D7D215}" type="datetime1">
              <a:rPr lang="es-ES" smtClean="0"/>
              <a:t>24/11/2022</a:t>
            </a:fld>
            <a:endParaRPr dirty="0"/>
          </a:p>
        </p:txBody>
      </p:sp>
      <p:sp>
        <p:nvSpPr>
          <p:cNvPr id="23" name="Rectangle 5"/>
          <p:cNvSpPr>
            <a:spLocks noGrp="1"/>
          </p:cNvSpPr>
          <p:nvPr>
            <p:ph type="sldNum" sz="quarter" idx="2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fld id="{FC4839CE-EE49-4D07-A109-D22D4B0C6E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0043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EBE924-7EBF-4235-B1E9-70F79C5144A7}" type="datetime1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03648" y="6329089"/>
            <a:ext cx="3024336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C44F98-6566-4F13-8A4C-A1E9779E36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257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340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277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48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508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57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36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977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453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773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4351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861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209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incidencia de elem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>
            <a:spLocks noGrp="1"/>
          </p:cNvSpPr>
          <p:nvPr>
            <p:ph type="body" sz="quarter" idx="13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algn="ctr" eaLnBrk="1" latinLnBrk="0" hangingPunct="1">
              <a:buFontTx/>
              <a:buNone/>
              <a:defRPr kumimoji="0" lang="es-ES"/>
            </a:lvl1pPr>
            <a:lvl2pPr eaLnBrk="1" latinLnBrk="0" hangingPunct="1">
              <a:buFontTx/>
              <a:buChar char="•"/>
              <a:defRPr kumimoji="0" lang="es-ES"/>
            </a:lvl2pPr>
            <a:lvl3pPr eaLnBrk="1" latinLnBrk="0" hangingPunct="1">
              <a:buFontTx/>
              <a:buChar char="•"/>
              <a:defRPr kumimoji="0" lang="es-ES"/>
            </a:lvl3pPr>
            <a:lvl4pPr eaLnBrk="1" latinLnBrk="0" hangingPunct="1">
              <a:buFontTx/>
              <a:buChar char="•"/>
              <a:defRPr kumimoji="0" lang="es-ES"/>
            </a:lvl4pPr>
            <a:lvl5pPr eaLnBrk="1" latinLnBrk="0" hangingPunct="1">
              <a:buFontTx/>
              <a:buChar char="•"/>
              <a:defRPr kumimoji="0" lang="es-ES"/>
            </a:lvl5pPr>
            <a:extLst/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eaLnBrk="1" latinLnBrk="0" hangingPunct="1">
              <a:defRPr kumimoji="0" lang="es-ES" i="1" baseline="0"/>
            </a:lvl1pPr>
            <a:extLst/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20" name="Rectangle 4"/>
          <p:cNvSpPr>
            <a:spLocks noGrp="1"/>
          </p:cNvSpPr>
          <p:nvPr>
            <p:ph type="ftr" sz="quarter" idx="23"/>
          </p:nvPr>
        </p:nvSpPr>
        <p:spPr>
          <a:xfrm>
            <a:off x="1403648" y="6329089"/>
            <a:ext cx="302433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2" name="Rectangle 3"/>
          <p:cNvSpPr>
            <a:spLocks noGrp="1"/>
          </p:cNvSpPr>
          <p:nvPr>
            <p:ph type="dt" sz="half" idx="24"/>
          </p:nvPr>
        </p:nvSpPr>
        <p:spPr>
          <a:xfrm>
            <a:off x="6182816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es-ES" sz="1000"/>
            </a:lvl1pPr>
            <a:extLst/>
          </a:lstStyle>
          <a:p>
            <a:pPr>
              <a:defRPr/>
            </a:pPr>
            <a:fld id="{2C7FDAF1-7CA0-4669-BF7B-F27798D7D215}" type="datetime1">
              <a:rPr lang="es-ES" smtClean="0"/>
              <a:t>24/11/2022</a:t>
            </a:fld>
            <a:endParaRPr dirty="0"/>
          </a:p>
        </p:txBody>
      </p:sp>
      <p:sp>
        <p:nvSpPr>
          <p:cNvPr id="23" name="Rectangle 5"/>
          <p:cNvSpPr>
            <a:spLocks noGrp="1"/>
          </p:cNvSpPr>
          <p:nvPr>
            <p:ph type="sldNum" sz="quarter" idx="2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extLst/>
          </a:lstStyle>
          <a:p>
            <a:pPr>
              <a:defRPr/>
            </a:pPr>
            <a:fld id="{FC4839CE-EE49-4D07-A109-D22D4B0C6E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83225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EBE924-7EBF-4235-B1E9-70F79C5144A7}" type="datetime1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403648" y="6329089"/>
            <a:ext cx="3024336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C44F98-6566-4F13-8A4C-A1E9779E36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84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8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10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84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69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2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79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F2980-5031-47C5-BBA4-4043DC3C5D72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F5A2E1-2D64-4246-9C86-40D14F06BA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97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grpSp>
        <p:nvGrpSpPr>
          <p:cNvPr id="7" name="Grupo 6"/>
          <p:cNvGrpSpPr/>
          <p:nvPr userDrawn="1"/>
        </p:nvGrpSpPr>
        <p:grpSpPr>
          <a:xfrm>
            <a:off x="179512" y="6114307"/>
            <a:ext cx="8807209" cy="627061"/>
            <a:chOff x="369043" y="6114307"/>
            <a:chExt cx="8807209" cy="627061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043" y="6114307"/>
              <a:ext cx="2690789" cy="627061"/>
            </a:xfrm>
            <a:prstGeom prst="rect">
              <a:avLst/>
            </a:prstGeom>
          </p:spPr>
        </p:pic>
        <p:sp>
          <p:nvSpPr>
            <p:cNvPr id="9" name="CuadroTexto 8"/>
            <p:cNvSpPr txBox="1"/>
            <p:nvPr/>
          </p:nvSpPr>
          <p:spPr>
            <a:xfrm>
              <a:off x="3131840" y="6320353"/>
              <a:ext cx="6044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 smtClean="0"/>
                <a:t>Jornadas de Seguimiento </a:t>
              </a:r>
              <a:r>
                <a:rPr lang="es-ES" sz="1200" dirty="0"/>
                <a:t>«PDC2021»</a:t>
              </a:r>
              <a:r>
                <a:rPr lang="es-ES" sz="1200" dirty="0" smtClean="0"/>
                <a:t>. Subdivisión de Programas Temáticos Científico-Técnicos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74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91" r:id="rId12"/>
    <p:sldLayoutId id="214748365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215" y="5661248"/>
            <a:ext cx="3753537" cy="8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0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2819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s-ES" sz="3600" i="0" dirty="0" smtClean="0">
                <a:solidFill>
                  <a:schemeClr val="bg1"/>
                </a:solidFill>
              </a:rPr>
              <a:t>Jornadas de seguimiento </a:t>
            </a:r>
            <a:br>
              <a:rPr lang="es-ES" sz="3600" i="0" dirty="0" smtClean="0">
                <a:solidFill>
                  <a:schemeClr val="bg1"/>
                </a:solidFill>
              </a:rPr>
            </a:br>
            <a:r>
              <a:rPr lang="es-ES" sz="3600" i="0" dirty="0" smtClean="0">
                <a:solidFill>
                  <a:schemeClr val="bg1"/>
                </a:solidFill>
              </a:rPr>
              <a:t>Convocatoria </a:t>
            </a:r>
            <a:r>
              <a:rPr lang="es-ES" sz="3600" dirty="0" smtClean="0">
                <a:solidFill>
                  <a:schemeClr val="bg1"/>
                </a:solidFill>
              </a:rPr>
              <a:t>«Pruebas </a:t>
            </a:r>
            <a:r>
              <a:rPr lang="es-ES" sz="3600" dirty="0">
                <a:solidFill>
                  <a:schemeClr val="bg1"/>
                </a:solidFill>
              </a:rPr>
              <a:t>de Concepto</a:t>
            </a:r>
            <a:r>
              <a:rPr lang="es-ES" sz="3600" dirty="0" smtClean="0">
                <a:solidFill>
                  <a:schemeClr val="bg1"/>
                </a:solidFill>
              </a:rPr>
              <a:t>» </a:t>
            </a:r>
            <a:r>
              <a:rPr lang="es-ES" sz="3600" i="0" dirty="0" smtClean="0">
                <a:solidFill>
                  <a:schemeClr val="bg1"/>
                </a:solidFill>
              </a:rPr>
              <a:t>2021</a:t>
            </a:r>
            <a:endParaRPr lang="es-ES" sz="3600" i="0" dirty="0">
              <a:solidFill>
                <a:schemeClr val="bg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37928" y="188640"/>
            <a:ext cx="7488832" cy="88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Calibri"/>
              </a:rPr>
              <a:t>PRESENTACIÓN</a:t>
            </a:r>
            <a:endParaRPr kumimoji="0" lang="es-ES_tradnl" sz="4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399312" y="4150821"/>
            <a:ext cx="4366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 Individuales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7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63588" y="5759678"/>
            <a:ext cx="7560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100" b="1" dirty="0" smtClean="0">
                <a:solidFill>
                  <a:schemeClr val="tx2"/>
                </a:solidFill>
              </a:rPr>
              <a:t>Si </a:t>
            </a:r>
            <a:r>
              <a:rPr lang="es-ES_tradnl" sz="1100" b="1" dirty="0">
                <a:solidFill>
                  <a:schemeClr val="tx2"/>
                </a:solidFill>
              </a:rPr>
              <a:t>se planteó un análisis de riesgos en la solicitud, mencionar si se ha aplicado algún punto del plan de </a:t>
            </a:r>
            <a:r>
              <a:rPr lang="es-ES_tradnl" sz="1100" b="1" dirty="0" smtClean="0">
                <a:solidFill>
                  <a:schemeClr val="tx2"/>
                </a:solidFill>
              </a:rPr>
              <a:t>contingencia</a:t>
            </a:r>
            <a:endParaRPr lang="es-ES_tradnl" sz="1100" b="1" dirty="0">
              <a:solidFill>
                <a:srgbClr val="FF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5536" y="116632"/>
            <a:ext cx="8321019" cy="67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IMPACTO CIENTÍFICO-TÉCNICO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67544" y="972968"/>
            <a:ext cx="8249011" cy="478671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827584" y="1278685"/>
            <a:ext cx="76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rgbClr val="002060"/>
                </a:solidFill>
                <a:latin typeface="+mj-lt"/>
              </a:rPr>
              <a:t>Descripción del impacto esperado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924750" y="1837186"/>
            <a:ext cx="6959617" cy="2239886"/>
            <a:chOff x="3435648" y="2705899"/>
            <a:chExt cx="5641753" cy="1860509"/>
          </a:xfrm>
        </p:grpSpPr>
        <p:sp>
          <p:nvSpPr>
            <p:cNvPr id="3" name="Recortar rectángulo de esquina diagonal 2"/>
            <p:cNvSpPr/>
            <p:nvPr/>
          </p:nvSpPr>
          <p:spPr>
            <a:xfrm>
              <a:off x="3435648" y="2705899"/>
              <a:ext cx="5641753" cy="1860509"/>
            </a:xfrm>
            <a:prstGeom prst="snip2Diag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3531999" y="2834698"/>
              <a:ext cx="5432489" cy="1466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s-ES" sz="1100" dirty="0"/>
                <a:t>Explicar según proceda los aspectos que recoge la convocatoria: </a:t>
              </a:r>
              <a:endParaRPr lang="es-ES" sz="1100" dirty="0" smtClean="0"/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 smtClean="0"/>
                <a:t>Aplicaciones </a:t>
              </a:r>
              <a:r>
                <a:rPr lang="es-ES" sz="1100" dirty="0"/>
                <a:t>derivadas del proyecto, solución a problemas o necesidades, innovación en el ámbito, crecimiento económico en el mercado o en movilización de recursos</a:t>
              </a:r>
              <a:r>
                <a:rPr lang="es-ES" sz="1100" dirty="0" smtClean="0"/>
                <a:t>.</a:t>
              </a:r>
              <a:endParaRPr lang="es-ES" sz="1100" dirty="0"/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/>
                <a:t>Planes y estrategias de protección de propiedad industrial e intelectual, valorización y transferencia de resultados; el grado de madurez tecnológica del proyecto y el tiempo previsible para su transferencia, explotación o llegada al mercado; plan de difusión de resultados y, en su caso, el plan de gestión de datos de investigación asociados a los resultados, actividades de formación previstas para el fortalecimiento de las capacidades de transferencia y emprendimiento</a:t>
              </a:r>
              <a:r>
                <a:rPr lang="es-ES" sz="1100" dirty="0" smtClean="0"/>
                <a:t>.</a:t>
              </a:r>
              <a:endParaRPr lang="es-ES" sz="1100" dirty="0"/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/>
                <a:t>Actividades propuestas para establecer colaboraciones con la industria u otros usuarios finales; interés potencial de éstos en el desarrollo del proyecto y la explotación de sus resultados.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421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95536" y="116632"/>
            <a:ext cx="8321019" cy="67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IMPACTO SOCIOECONÓMICO RESULTANTE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67544" y="980728"/>
            <a:ext cx="8249011" cy="5040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971600" y="1325869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Descripción del impacto </a:t>
            </a:r>
            <a:r>
              <a:rPr lang="es-ES_tradnl" sz="2000" b="1" dirty="0" smtClean="0">
                <a:solidFill>
                  <a:srgbClr val="002060"/>
                </a:solidFill>
                <a:latin typeface="+mj-lt"/>
              </a:rPr>
              <a:t>esperado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043608" y="1898945"/>
            <a:ext cx="6768752" cy="1962103"/>
            <a:chOff x="1549710" y="1874675"/>
            <a:chExt cx="4752528" cy="2404566"/>
          </a:xfrm>
        </p:grpSpPr>
        <p:sp>
          <p:nvSpPr>
            <p:cNvPr id="6" name="Recortar rectángulo de esquina diagonal 5"/>
            <p:cNvSpPr/>
            <p:nvPr/>
          </p:nvSpPr>
          <p:spPr>
            <a:xfrm>
              <a:off x="1549710" y="1874675"/>
              <a:ext cx="4752528" cy="2275975"/>
            </a:xfrm>
            <a:prstGeom prst="snip2Diag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" name="CuadroTexto 1"/>
            <p:cNvSpPr txBox="1"/>
            <p:nvPr/>
          </p:nvSpPr>
          <p:spPr>
            <a:xfrm>
              <a:off x="1611431" y="1980150"/>
              <a:ext cx="4464496" cy="2299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defRPr/>
              </a:pPr>
              <a:r>
                <a:rPr lang="es-ES" sz="1100" dirty="0"/>
                <a:t>Explicar según proceda los aspectos que recoge la convocatoria: </a:t>
              </a:r>
              <a:endParaRPr lang="es-ES" sz="1100" dirty="0" smtClean="0"/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 smtClean="0"/>
                <a:t>Impacto </a:t>
              </a:r>
              <a:r>
                <a:rPr lang="es-ES" sz="1100" dirty="0"/>
                <a:t>y beneficios derivados de los resultados la propuesta y de sus aplicaciones en términos de generar valor tangible e intangible para la economía, la sociedad, la cultura o las políticas públicas, incluida la creación de empleo.</a:t>
              </a:r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/>
                <a:t>Descripción de la cercanía del proyecto al mercado o a los usuarios finales a los que se dirige.</a:t>
              </a:r>
            </a:p>
            <a:p>
              <a:pPr marL="285750" indent="-285750" algn="just" fontAlgn="auto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s-ES" sz="1100" dirty="0"/>
                <a:t>Planes de difusión y divulgación de los resultados a la sociedad, acceso abierto; beneficios de la inclusión de la dimensión de género en el contenido de la investigación propuesta, impacto asociado al ámbito de la discapacidad y otras áreas de inclusión social.</a:t>
              </a:r>
            </a:p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70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589240"/>
            <a:ext cx="7913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1000" b="1" dirty="0" smtClean="0">
                <a:solidFill>
                  <a:schemeClr val="tx2"/>
                </a:solidFill>
              </a:rPr>
              <a:t>Relacionar las </a:t>
            </a:r>
            <a:r>
              <a:rPr lang="es-ES_tradnl" sz="1000" b="1" dirty="0">
                <a:solidFill>
                  <a:schemeClr val="tx2"/>
                </a:solidFill>
              </a:rPr>
              <a:t>colaboraciones </a:t>
            </a:r>
            <a:r>
              <a:rPr lang="es-ES_tradnl" sz="1000" b="1" dirty="0" smtClean="0">
                <a:solidFill>
                  <a:schemeClr val="tx2"/>
                </a:solidFill>
              </a:rPr>
              <a:t>internacionales derivadas del proyecto y </a:t>
            </a:r>
            <a:r>
              <a:rPr lang="es-ES_tradnl" sz="1000" b="1" dirty="0">
                <a:solidFill>
                  <a:schemeClr val="tx2"/>
                </a:solidFill>
              </a:rPr>
              <a:t>la relevancia para el </a:t>
            </a:r>
            <a:r>
              <a:rPr lang="es-ES_tradnl" sz="1000" b="1" dirty="0" smtClean="0">
                <a:solidFill>
                  <a:schemeClr val="tx2"/>
                </a:solidFill>
              </a:rPr>
              <a:t>proyecto </a:t>
            </a:r>
            <a:r>
              <a:rPr lang="es-ES_tradnl" sz="1000" b="1" dirty="0">
                <a:solidFill>
                  <a:schemeClr val="tx2"/>
                </a:solidFill>
              </a:rPr>
              <a:t>y para el equipo </a:t>
            </a:r>
            <a:r>
              <a:rPr lang="es-ES_tradnl" sz="1000" b="1" dirty="0" smtClean="0">
                <a:solidFill>
                  <a:schemeClr val="tx2"/>
                </a:solidFill>
              </a:rPr>
              <a:t>investigador: participación en proyectos europeos/internacionales indicando Programa y convocatoria, colaboración con empresas, etc.</a:t>
            </a:r>
            <a:endParaRPr lang="es-ES_tradnl" sz="1000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27445" y="825865"/>
            <a:ext cx="8249011" cy="46913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395536" y="116632"/>
            <a:ext cx="8321019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INTERNACIONALIZACIÓN</a:t>
            </a:r>
            <a:endParaRPr lang="es-ES_tradnl" sz="3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484300"/>
              </p:ext>
            </p:extLst>
          </p:nvPr>
        </p:nvGraphicFramePr>
        <p:xfrm>
          <a:off x="306437" y="819605"/>
          <a:ext cx="8410118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Seleccionar los</a:t>
                      </a:r>
                      <a:r>
                        <a:rPr lang="es-ES_tradnl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conceptos que</a:t>
                      </a:r>
                      <a:r>
                        <a:rPr lang="es-ES_tradnl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proceda</a:t>
                      </a:r>
                      <a:endParaRPr lang="es-ES_tradnl" sz="14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Ejecutado:</a:t>
                      </a:r>
                    </a:p>
                    <a:p>
                      <a:pPr algn="ctr"/>
                      <a:r>
                        <a:rPr lang="es-ES_tradnl" sz="1400" dirty="0"/>
                        <a:t> Cantidad 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¿Existen </a:t>
                      </a:r>
                      <a:r>
                        <a:rPr lang="es-ES_tradnl" sz="1200" dirty="0"/>
                        <a:t>cambios relevantes respecto a </a:t>
                      </a:r>
                      <a:r>
                        <a:rPr lang="es-ES_tradnl" sz="1200" dirty="0" smtClean="0"/>
                        <a:t>la solicitud </a:t>
                      </a:r>
                      <a:r>
                        <a:rPr lang="es-ES_tradnl" sz="1200" dirty="0"/>
                        <a:t>original?</a:t>
                      </a:r>
                      <a:r>
                        <a:rPr lang="es-ES_tradnl" sz="1200" baseline="0" dirty="0"/>
                        <a:t> </a:t>
                      </a:r>
                      <a:r>
                        <a:rPr lang="es-ES_tradnl" sz="1200" dirty="0" smtClean="0"/>
                        <a:t>(*)</a:t>
                      </a:r>
                      <a:r>
                        <a:rPr lang="es-ES_tradnl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_tradnl" sz="1400" dirty="0" smtClean="0">
                          <a:solidFill>
                            <a:srgbClr val="FFFF00"/>
                          </a:solidFill>
                        </a:rPr>
                        <a:t>SI/NO</a:t>
                      </a:r>
                      <a:endParaRPr lang="es-ES" sz="1400" b="1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60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Personal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effectLst/>
                        </a:rPr>
                        <a:t>€ </a:t>
                      </a:r>
                      <a:endParaRPr lang="es-E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832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Movilidad (viajes y</a:t>
                      </a:r>
                      <a:r>
                        <a:rPr lang="es-ES" sz="1400" baseline="0" dirty="0" smtClean="0"/>
                        <a:t> dietas)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effectLst/>
                        </a:rPr>
                        <a:t>€ </a:t>
                      </a:r>
                      <a:endParaRPr lang="es-E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Activos materiales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(adquisición, mantenimiento, reparación)</a:t>
                      </a:r>
                      <a:endParaRPr lang="es-ES_tradnl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effectLst/>
                        </a:rPr>
                        <a:t>€ </a:t>
                      </a:r>
                      <a:endParaRPr lang="es-E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Fungible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effectLst/>
                        </a:rPr>
                        <a:t>€ </a:t>
                      </a:r>
                      <a:endParaRPr lang="es-E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52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Activos inmateriales (adquisición)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dirty="0" smtClean="0">
                          <a:effectLst/>
                        </a:rPr>
                        <a:t>€ </a:t>
                      </a:r>
                      <a:endParaRPr lang="es-E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76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Apoyo</a:t>
                      </a:r>
                      <a:r>
                        <a:rPr lang="es-ES" sz="1400" baseline="0" dirty="0" smtClean="0"/>
                        <a:t> y asesoramiento en materia de innovación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489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aseline="0" dirty="0" smtClean="0"/>
                        <a:t>Propiedad industrial o intelectual (derechos y mantenimiento)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781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Formació</a:t>
                      </a:r>
                      <a:r>
                        <a:rPr lang="es-ES" sz="1400" baseline="0" dirty="0" smtClean="0"/>
                        <a:t>n del personal o </a:t>
                      </a:r>
                      <a:r>
                        <a:rPr lang="es-ES" sz="1400" baseline="0" dirty="0" err="1" smtClean="0"/>
                        <a:t>mentoría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048374"/>
                  </a:ext>
                </a:extLst>
              </a:tr>
              <a:tr h="147464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Publicación y difusión</a:t>
                      </a:r>
                      <a:r>
                        <a:rPr lang="es-ES" sz="1400" baseline="0" dirty="0" smtClean="0"/>
                        <a:t> de resultados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009584"/>
                  </a:ext>
                </a:extLst>
              </a:tr>
              <a:tr h="13069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Inscripción</a:t>
                      </a:r>
                      <a:r>
                        <a:rPr lang="es-ES" sz="1400" baseline="0" dirty="0" smtClean="0"/>
                        <a:t> seminarios, conferencias, jornadas técnicas especializadas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108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Subcontratación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707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Otros gastos</a:t>
                      </a:r>
                      <a:endParaRPr lang="es-E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€ 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3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464166"/>
                  </a:ext>
                </a:extLst>
              </a:tr>
            </a:tbl>
          </a:graphicData>
        </a:graphic>
      </p:graphicFrame>
      <p:sp>
        <p:nvSpPr>
          <p:cNvPr id="9" name="1 Rectángulo"/>
          <p:cNvSpPr/>
          <p:nvPr/>
        </p:nvSpPr>
        <p:spPr>
          <a:xfrm>
            <a:off x="306437" y="5549170"/>
            <a:ext cx="8410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000" b="1" dirty="0">
                <a:solidFill>
                  <a:schemeClr val="tx2"/>
                </a:solidFill>
              </a:rPr>
              <a:t>En esta diapositiva se indicará cómo se ha ejecutado (o está ejecutando) el gasto en relación con  los costes directos concedidos.  </a:t>
            </a:r>
            <a:endParaRPr lang="es-ES_tradnl" sz="1000" b="1" dirty="0" smtClean="0">
              <a:solidFill>
                <a:schemeClr val="tx2"/>
              </a:solidFill>
            </a:endParaRPr>
          </a:p>
          <a:p>
            <a:r>
              <a:rPr lang="es-ES_tradnl" sz="1000" b="1" dirty="0" smtClean="0">
                <a:solidFill>
                  <a:schemeClr val="tx2"/>
                </a:solidFill>
              </a:rPr>
              <a:t>No es necesario que </a:t>
            </a:r>
            <a:r>
              <a:rPr lang="es-ES_tradnl" sz="1000" b="1" dirty="0">
                <a:solidFill>
                  <a:schemeClr val="tx2"/>
                </a:solidFill>
              </a:rPr>
              <a:t>las cantidades sean exactas, sino indicativas de la ejecución del gasto realizado hasta el momento</a:t>
            </a:r>
            <a:endParaRPr lang="es-ES" sz="1000" b="1" dirty="0">
              <a:solidFill>
                <a:schemeClr val="tx2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06437" y="5157192"/>
            <a:ext cx="841011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Porcentaje de gasto ejecutado </a:t>
            </a:r>
            <a:r>
              <a:rPr lang="es-ES" dirty="0"/>
              <a:t>: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95536" y="116632"/>
            <a:ext cx="8321019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EJECUCIÓN DEL PRESUPUESTO</a:t>
            </a:r>
            <a:endParaRPr lang="es-ES_tradnl" sz="3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262474" y="476672"/>
            <a:ext cx="841011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Porcentaje de gasto ejecutado </a:t>
            </a:r>
            <a:r>
              <a:rPr lang="es-ES" dirty="0"/>
              <a:t>: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271792" y="85306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continuación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67544" y="1310754"/>
            <a:ext cx="8249011" cy="471053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899592" y="1772816"/>
            <a:ext cx="734481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rgbClr val="002060"/>
                </a:solidFill>
              </a:rPr>
              <a:t>Explique la modificación del gasto en relación con el presupuesto inicial y justifíquela brevemente desde el punto de vista científico-técnico</a:t>
            </a:r>
          </a:p>
        </p:txBody>
      </p:sp>
    </p:spTree>
    <p:extLst>
      <p:ext uri="{BB962C8B-B14F-4D97-AF65-F5344CB8AC3E}">
        <p14:creationId xmlns:p14="http://schemas.microsoft.com/office/powerpoint/2010/main" val="288938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95536" y="343503"/>
            <a:ext cx="8321019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PLANTEAMIENTO FUTURO</a:t>
            </a:r>
            <a:endParaRPr lang="es-ES_tradnl" sz="3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6 Rectángulo"/>
          <p:cNvSpPr>
            <a:spLocks noChangeArrowheads="1"/>
          </p:cNvSpPr>
          <p:nvPr/>
        </p:nvSpPr>
        <p:spPr bwMode="auto">
          <a:xfrm>
            <a:off x="791369" y="1916832"/>
            <a:ext cx="7561262" cy="410881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s-ES_tradnl" b="1" dirty="0" smtClean="0">
                <a:solidFill>
                  <a:schemeClr val="accent2"/>
                </a:solidFill>
              </a:rPr>
              <a:t>Tamaño </a:t>
            </a:r>
            <a:r>
              <a:rPr lang="es-ES_tradnl" b="1" dirty="0">
                <a:solidFill>
                  <a:schemeClr val="accent2"/>
                </a:solidFill>
              </a:rPr>
              <a:t>máximo del </a:t>
            </a:r>
            <a:r>
              <a:rPr lang="es-ES_tradnl" b="1" dirty="0" smtClean="0">
                <a:solidFill>
                  <a:schemeClr val="accent2"/>
                </a:solidFill>
              </a:rPr>
              <a:t>archivo: </a:t>
            </a:r>
            <a:r>
              <a:rPr lang="es-ES_tradnl" b="1" dirty="0"/>
              <a:t>4 Megas</a:t>
            </a:r>
          </a:p>
          <a:p>
            <a:r>
              <a:rPr lang="es-ES_tradnl" b="1" dirty="0">
                <a:solidFill>
                  <a:schemeClr val="accent2"/>
                </a:solidFill>
              </a:rPr>
              <a:t>La presentación no podrá modificarse una vez enviada a la AEI</a:t>
            </a:r>
            <a:r>
              <a:rPr lang="es-ES_tradnl" b="1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es-ES" sz="1500" b="1" dirty="0">
                <a:solidFill>
                  <a:srgbClr val="00B050"/>
                </a:solidFill>
              </a:rPr>
              <a:t>Solamente se podrán añadir más transparencias, en los casos en los que se indique expresamente en la diapositiva </a:t>
            </a:r>
            <a:endParaRPr lang="es-ES" sz="1500" b="1" dirty="0" smtClean="0">
              <a:solidFill>
                <a:srgbClr val="00B050"/>
              </a:solidFill>
            </a:endParaRPr>
          </a:p>
          <a:p>
            <a:endParaRPr lang="es-ES" sz="1500" b="1" dirty="0">
              <a:solidFill>
                <a:srgbClr val="00B050"/>
              </a:solidFill>
            </a:endParaRPr>
          </a:p>
          <a:p>
            <a:r>
              <a:rPr lang="es-ES_tradnl" b="1" dirty="0" smtClean="0"/>
              <a:t>Sugerencias de presentación: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Tamaño recomendable de letra a emplear: 24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Encabezados: 28 (el tamaño superior al texto)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Tamaño mínimo a emplear: 20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Emplear negrita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No disminuir de 0.85 el espacio entre líneas.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 smtClean="0"/>
              <a:t> Respetar tamaño máximo de los recuadros</a:t>
            </a:r>
            <a:endParaRPr lang="es-ES_tradnl" b="1" dirty="0"/>
          </a:p>
        </p:txBody>
      </p:sp>
      <p:sp>
        <p:nvSpPr>
          <p:cNvPr id="4" name="Rectángulo 3"/>
          <p:cNvSpPr/>
          <p:nvPr/>
        </p:nvSpPr>
        <p:spPr>
          <a:xfrm>
            <a:off x="683567" y="251329"/>
            <a:ext cx="7669063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INSTRUCCIONES </a:t>
            </a:r>
            <a:r>
              <a:rPr lang="es-ES_tradnl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DE PRESENTACIÓN</a:t>
            </a:r>
            <a:endParaRPr lang="es-ES_tradnl" sz="3600" b="1" dirty="0">
              <a:latin typeface="Arial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791368" y="1124744"/>
            <a:ext cx="7576017" cy="415957"/>
          </a:xfrm>
          <a:prstGeom prst="rect">
            <a:avLst/>
          </a:prstGeom>
          <a:solidFill>
            <a:srgbClr val="F9FF8D"/>
          </a:solidFill>
          <a:ln w="19050" cmpd="sng">
            <a:solidFill>
              <a:srgbClr val="002060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SUBDIVISION DE PROGRAMAS TEMÁTICOS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CIENTÍFICO-TÉCNICOS</a:t>
            </a:r>
            <a:endParaRPr lang="es-ES" sz="20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11560" y="716328"/>
            <a:ext cx="7694034" cy="266842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Título del proyecto: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Referencia</a:t>
            </a:r>
            <a:r>
              <a:rPr lang="es-ES_tradnl" b="1" dirty="0">
                <a:solidFill>
                  <a:srgbClr val="000000"/>
                </a:solidFill>
                <a:latin typeface="+mj-lt"/>
              </a:rPr>
              <a:t>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IP1: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IP2 (si procede):</a:t>
            </a:r>
            <a:endParaRPr lang="es-ES_tradnl" b="1" dirty="0">
              <a:solidFill>
                <a:srgbClr val="000000"/>
              </a:solidFill>
              <a:latin typeface="+mj-lt"/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rgbClr val="000000"/>
                </a:solidFill>
                <a:latin typeface="+mj-lt"/>
              </a:rPr>
              <a:t>Organismo: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rgbClr val="000000"/>
                </a:solidFill>
                <a:latin typeface="+mj-lt"/>
              </a:rPr>
              <a:t>Centro</a:t>
            </a: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rgbClr val="000000"/>
                </a:solidFill>
                <a:latin typeface="+mj-lt"/>
              </a:rPr>
              <a:t>Referencia del proyecto de origen:</a:t>
            </a:r>
            <a:endParaRPr lang="es-ES_tradnl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1560" y="3607915"/>
            <a:ext cx="7704137" cy="11172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chemeClr val="tx1"/>
                </a:solidFill>
              </a:rPr>
              <a:t>Subvención concedida (Costes directos):</a:t>
            </a: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chemeClr val="tx1"/>
                </a:solidFill>
              </a:rPr>
              <a:t>Fecha inicio:		</a:t>
            </a:r>
            <a:endParaRPr lang="es-ES_tradnl" b="1" dirty="0" smtClean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b="1" dirty="0" smtClean="0">
                <a:solidFill>
                  <a:schemeClr val="tx1"/>
                </a:solidFill>
              </a:rPr>
              <a:t>Fecha </a:t>
            </a:r>
            <a:r>
              <a:rPr lang="es-ES_tradnl" b="1" dirty="0">
                <a:solidFill>
                  <a:schemeClr val="tx1"/>
                </a:solidFill>
              </a:rPr>
              <a:t>finalización (prevista</a:t>
            </a:r>
            <a:r>
              <a:rPr lang="es-ES_tradnl" b="1" dirty="0" smtClean="0">
                <a:solidFill>
                  <a:schemeClr val="tx1"/>
                </a:solidFill>
              </a:rPr>
              <a:t>):</a:t>
            </a:r>
            <a:endParaRPr lang="es-ES_tradnl" b="1" dirty="0">
              <a:solidFill>
                <a:schemeClr val="tx1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331640" y="5101734"/>
            <a:ext cx="6552728" cy="415498"/>
            <a:chOff x="1619672" y="5101734"/>
            <a:chExt cx="6552728" cy="415498"/>
          </a:xfrm>
        </p:grpSpPr>
        <p:sp>
          <p:nvSpPr>
            <p:cNvPr id="7" name="1 Rectángulo"/>
            <p:cNvSpPr/>
            <p:nvPr/>
          </p:nvSpPr>
          <p:spPr>
            <a:xfrm>
              <a:off x="1619672" y="5101734"/>
              <a:ext cx="1414545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2100" b="1" dirty="0" smtClean="0"/>
                <a:t>Presenta:</a:t>
              </a:r>
              <a:endParaRPr lang="es-ES_tradnl" sz="21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844400" y="5157192"/>
              <a:ext cx="5328000" cy="3600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_tradnl" sz="1600" b="1" i="1" dirty="0">
                  <a:solidFill>
                    <a:schemeClr val="tx2"/>
                  </a:solidFill>
                </a:rPr>
                <a:t>Nombre de la persona que presenta si es distinto </a:t>
              </a:r>
              <a:r>
                <a:rPr lang="es-ES_tradnl" sz="1600" b="1" i="1" dirty="0" smtClean="0">
                  <a:solidFill>
                    <a:schemeClr val="tx2"/>
                  </a:solidFill>
                </a:rPr>
                <a:t>del/de la IP</a:t>
              </a:r>
              <a:endParaRPr lang="es-ES_tradnl" sz="1600" b="1" i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4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786071"/>
              </p:ext>
            </p:extLst>
          </p:nvPr>
        </p:nvGraphicFramePr>
        <p:xfrm>
          <a:off x="899592" y="1412776"/>
          <a:ext cx="7200000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122342378"/>
                    </a:ext>
                  </a:extLst>
                </a:gridCol>
                <a:gridCol w="2663496">
                  <a:extLst>
                    <a:ext uri="{9D8B030D-6E8A-4147-A177-3AD203B41FA5}">
                      <a16:colId xmlns:a16="http://schemas.microsoft.com/office/drawing/2014/main" val="3295232647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7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Nombre</a:t>
                      </a:r>
                      <a:endParaRPr lang="es-ES" sz="17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7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Entidad</a:t>
                      </a:r>
                      <a:endParaRPr lang="es-ES" sz="17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1764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4276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14135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893983" y="2564904"/>
            <a:ext cx="2237857" cy="383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ES_tradnl" sz="2100" b="1" dirty="0"/>
              <a:t>Equipo de </a:t>
            </a:r>
            <a:r>
              <a:rPr lang="es-ES_tradnl" sz="2100" b="1" dirty="0" smtClean="0"/>
              <a:t>trabajo:</a:t>
            </a:r>
            <a:endParaRPr lang="es-ES" sz="2100" b="1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819976"/>
              </p:ext>
            </p:extLst>
          </p:nvPr>
        </p:nvGraphicFramePr>
        <p:xfrm>
          <a:off x="899592" y="2985552"/>
          <a:ext cx="7200000" cy="109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122342378"/>
                    </a:ext>
                  </a:extLst>
                </a:gridCol>
                <a:gridCol w="2663496">
                  <a:extLst>
                    <a:ext uri="{9D8B030D-6E8A-4147-A177-3AD203B41FA5}">
                      <a16:colId xmlns:a16="http://schemas.microsoft.com/office/drawing/2014/main" val="329523264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7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Nombre</a:t>
                      </a:r>
                      <a:endParaRPr lang="es-ES" sz="17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7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Entidad</a:t>
                      </a:r>
                      <a:endParaRPr lang="es-ES" sz="17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1764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4276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14135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75029"/>
              </p:ext>
            </p:extLst>
          </p:nvPr>
        </p:nvGraphicFramePr>
        <p:xfrm>
          <a:off x="899592" y="4221088"/>
          <a:ext cx="7200000" cy="457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200000">
                  <a:extLst>
                    <a:ext uri="{9D8B030D-6E8A-4147-A177-3AD203B41FA5}">
                      <a16:colId xmlns:a16="http://schemas.microsoft.com/office/drawing/2014/main" val="122342378"/>
                    </a:ext>
                  </a:extLst>
                </a:gridCol>
              </a:tblGrid>
              <a:tr h="302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200" dirty="0" smtClean="0">
                          <a:solidFill>
                            <a:schemeClr val="tx1"/>
                          </a:solidFill>
                        </a:rPr>
                        <a:t>Señalar las modificaciones (altas y bajas) tanto en el equipo de investigación como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</a:rPr>
                        <a:t> en el equipo de trabajo respecto a la solicitud inicial.</a:t>
                      </a:r>
                      <a:endParaRPr lang="es-E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17640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24333"/>
              </p:ext>
            </p:extLst>
          </p:nvPr>
        </p:nvGraphicFramePr>
        <p:xfrm>
          <a:off x="899592" y="4941168"/>
          <a:ext cx="7200000" cy="820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200000">
                  <a:extLst>
                    <a:ext uri="{9D8B030D-6E8A-4147-A177-3AD203B41FA5}">
                      <a16:colId xmlns:a16="http://schemas.microsoft.com/office/drawing/2014/main" val="122342378"/>
                    </a:ext>
                  </a:extLst>
                </a:gridCol>
              </a:tblGrid>
              <a:tr h="302136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tx1"/>
                          </a:solidFill>
                        </a:rPr>
                        <a:t>Reflejar indicador de género: relación nº hombres/nº mujeres, por categoría profesional, para ambos equipos. </a:t>
                      </a:r>
                      <a:endParaRPr lang="es-E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176401"/>
                  </a:ext>
                </a:extLst>
              </a:tr>
              <a:tr h="2019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  <a:r>
                        <a:rPr lang="es-E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524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844693"/>
                  </a:ext>
                </a:extLst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832187" y="275169"/>
            <a:ext cx="7488832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PARTICIPANTES</a:t>
            </a:r>
            <a:endParaRPr lang="es-ES_tradnl" sz="3600" b="1" dirty="0">
              <a:latin typeface="Arial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96046" y="980728"/>
            <a:ext cx="2883866" cy="383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ES_tradnl" sz="2100" b="1" dirty="0"/>
              <a:t>Equipo de </a:t>
            </a:r>
            <a:r>
              <a:rPr lang="es-ES_tradnl" sz="2100" b="1" dirty="0" smtClean="0"/>
              <a:t>investigación:</a:t>
            </a:r>
            <a:endParaRPr lang="es-ES" sz="2100" b="1" dirty="0"/>
          </a:p>
        </p:txBody>
      </p:sp>
    </p:spTree>
    <p:extLst>
      <p:ext uri="{BB962C8B-B14F-4D97-AF65-F5344CB8AC3E}">
        <p14:creationId xmlns:p14="http://schemas.microsoft.com/office/powerpoint/2010/main" val="276364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5"/>
          <p:cNvSpPr txBox="1">
            <a:spLocks/>
          </p:cNvSpPr>
          <p:nvPr/>
        </p:nvSpPr>
        <p:spPr>
          <a:xfrm>
            <a:off x="1116013" y="1268413"/>
            <a:ext cx="7086600" cy="129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lang="es-ES"/>
            </a:pPr>
            <a:endParaRPr lang="es-ES" sz="2000" kern="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47159" y="5323855"/>
            <a:ext cx="7255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2060"/>
                </a:solidFill>
              </a:rPr>
              <a:t>Resaltar los resultados del proyecto de origen que han dado lugar a la «Prueba de Concepto</a:t>
            </a:r>
            <a:r>
              <a:rPr lang="es-ES" sz="1200" b="1" dirty="0" smtClean="0">
                <a:solidFill>
                  <a:srgbClr val="002060"/>
                </a:solidFill>
              </a:rPr>
              <a:t>»</a:t>
            </a:r>
          </a:p>
          <a:p>
            <a:endParaRPr lang="es-ES" sz="800" b="1" dirty="0" smtClean="0">
              <a:solidFill>
                <a:srgbClr val="002060"/>
              </a:solidFill>
            </a:endParaRPr>
          </a:p>
          <a:p>
            <a:r>
              <a:rPr lang="es-ES_tradnl" sz="1200" b="1" dirty="0" smtClean="0">
                <a:solidFill>
                  <a:srgbClr val="FF0000"/>
                </a:solidFill>
              </a:rPr>
              <a:t>La </a:t>
            </a:r>
            <a:r>
              <a:rPr lang="es-ES_tradnl" sz="1200" b="1" dirty="0">
                <a:solidFill>
                  <a:srgbClr val="FF0000"/>
                </a:solidFill>
              </a:rPr>
              <a:t>exposición de esta diapositiva no debe superar 1 minuto</a:t>
            </a:r>
            <a:r>
              <a:rPr lang="es-ES_tradnl" sz="1200" b="1" dirty="0" smtClean="0">
                <a:solidFill>
                  <a:srgbClr val="FF0000"/>
                </a:solidFill>
              </a:rPr>
              <a:t>.</a:t>
            </a:r>
            <a:endParaRPr lang="es-ES" sz="1200" b="1" dirty="0">
              <a:solidFill>
                <a:srgbClr val="FF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95536" y="260648"/>
            <a:ext cx="8321019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MOTIVACIÓN Y ESTRATEGIA DEL PROYECTO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467543" y="1052736"/>
            <a:ext cx="8249011" cy="41388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44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83568" y="5539298"/>
            <a:ext cx="79208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1000" b="1" dirty="0" smtClean="0">
                <a:solidFill>
                  <a:schemeClr val="tx2"/>
                </a:solidFill>
              </a:rPr>
              <a:t>Indicar de </a:t>
            </a:r>
            <a:r>
              <a:rPr lang="es-ES_tradnl" sz="1000" b="1" dirty="0">
                <a:solidFill>
                  <a:schemeClr val="tx2"/>
                </a:solidFill>
              </a:rPr>
              <a:t>forma sucinta los objetivos </a:t>
            </a:r>
            <a:r>
              <a:rPr lang="es-ES_tradnl" sz="1000" b="1" dirty="0" smtClean="0">
                <a:solidFill>
                  <a:schemeClr val="tx2"/>
                </a:solidFill>
              </a:rPr>
              <a:t>propuestos (máximo 2 diapositivas) </a:t>
            </a:r>
            <a:r>
              <a:rPr lang="es-ES_tradnl" sz="1000" b="1" dirty="0">
                <a:solidFill>
                  <a:schemeClr val="tx2"/>
                </a:solidFill>
              </a:rPr>
              <a:t>en la memoria original, los posibles cambios como consecuencia del progreso de la investigación, los objetivos alcanzados (indicar porcentaje aproximado) y los que se prevén alcanzar en la duración prevista del proyecto. En caso de estimarse la necesidad de prórroga, debe indicarse aquí</a:t>
            </a:r>
            <a:r>
              <a:rPr lang="es-ES_tradnl" sz="1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es-ES" sz="1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95536" y="225456"/>
            <a:ext cx="8321019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GRADO DE EJECUCIÓN DE LOS OBJETIVOS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27445" y="980728"/>
            <a:ext cx="8249011" cy="448656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34" name="7 CuadroTexto"/>
          <p:cNvSpPr txBox="1">
            <a:spLocks noChangeArrowheads="1"/>
          </p:cNvSpPr>
          <p:nvPr/>
        </p:nvSpPr>
        <p:spPr bwMode="auto">
          <a:xfrm>
            <a:off x="1333102" y="1484784"/>
            <a:ext cx="6264275" cy="235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Objetivo 1: </a:t>
            </a:r>
            <a:r>
              <a:rPr lang="es-ES_tradnl" sz="2000" dirty="0">
                <a:solidFill>
                  <a:srgbClr val="002060"/>
                </a:solidFill>
                <a:latin typeface="+mj-lt"/>
              </a:rPr>
              <a:t>….. 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Objetivo 2: </a:t>
            </a:r>
            <a:r>
              <a:rPr lang="es-ES_tradnl" sz="2000" dirty="0" smtClean="0">
                <a:solidFill>
                  <a:srgbClr val="002060"/>
                </a:solidFill>
                <a:latin typeface="+mj-lt"/>
              </a:rPr>
              <a:t>…..</a:t>
            </a:r>
            <a:endParaRPr lang="es-ES_tradnl" sz="2000" dirty="0">
              <a:solidFill>
                <a:srgbClr val="00206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Objetivo 3: </a:t>
            </a:r>
            <a:r>
              <a:rPr lang="es-ES_tradnl" sz="2000" dirty="0" smtClean="0">
                <a:solidFill>
                  <a:srgbClr val="002060"/>
                </a:solidFill>
                <a:latin typeface="+mj-lt"/>
              </a:rPr>
              <a:t>…..</a:t>
            </a:r>
            <a:endParaRPr lang="es-ES_tradnl" sz="2000" dirty="0">
              <a:solidFill>
                <a:srgbClr val="00206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Objetivo 4: </a:t>
            </a:r>
            <a:r>
              <a:rPr lang="es-ES_tradnl" sz="2000" dirty="0">
                <a:solidFill>
                  <a:srgbClr val="002060"/>
                </a:solidFill>
                <a:latin typeface="+mj-lt"/>
              </a:rPr>
              <a:t>…..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5309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5744289"/>
            <a:ext cx="43924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200" b="1" dirty="0">
                <a:solidFill>
                  <a:schemeClr val="tx2"/>
                </a:solidFill>
              </a:rPr>
              <a:t>Resumir en 1 diapositiva los principales resultados del </a:t>
            </a:r>
            <a:r>
              <a:rPr lang="es-ES_tradnl" sz="1200" b="1" dirty="0" smtClean="0">
                <a:solidFill>
                  <a:schemeClr val="tx2"/>
                </a:solidFill>
              </a:rPr>
              <a:t>proyecto</a:t>
            </a:r>
            <a:endParaRPr lang="es-ES_tradnl" sz="1200" b="1" dirty="0">
              <a:solidFill>
                <a:schemeClr val="tx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5536" y="260648"/>
            <a:ext cx="8321019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PRINCIPALES RESULTADOS DEL PROYECTO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27445" y="1038214"/>
            <a:ext cx="8249011" cy="462303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193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5"/>
          <p:cNvSpPr txBox="1">
            <a:spLocks/>
          </p:cNvSpPr>
          <p:nvPr/>
        </p:nvSpPr>
        <p:spPr>
          <a:xfrm>
            <a:off x="1258888" y="2420938"/>
            <a:ext cx="7086600" cy="129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 lang="es-ES"/>
            </a:pPr>
            <a:endParaRPr lang="es-ES" sz="2000" kern="0" dirty="0">
              <a:latin typeface="+mn-lt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850937"/>
              </p:ext>
            </p:extLst>
          </p:nvPr>
        </p:nvGraphicFramePr>
        <p:xfrm>
          <a:off x="323528" y="3329528"/>
          <a:ext cx="8496944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val="358804819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73729155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es-E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Breve descripción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74262"/>
                  </a:ext>
                </a:extLst>
              </a:tr>
              <a:tr h="233313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Potencial</a:t>
                      </a:r>
                      <a:r>
                        <a:rPr lang="es-ES" sz="1300" baseline="0" dirty="0" smtClean="0"/>
                        <a:t> innovador.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494502"/>
                  </a:ext>
                </a:extLst>
              </a:tr>
              <a:tr h="125488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Viabilidad técnica,</a:t>
                      </a:r>
                      <a:r>
                        <a:rPr lang="es-ES" sz="1300" baseline="0" dirty="0" smtClean="0"/>
                        <a:t> comercial o social de los resultados.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995368"/>
                  </a:ext>
                </a:extLst>
              </a:tr>
              <a:tr h="233313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Protección</a:t>
                      </a:r>
                      <a:r>
                        <a:rPr lang="es-ES" sz="1300" baseline="0" dirty="0" smtClean="0"/>
                        <a:t> del conocimiento y gestión estratégica (DPI).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752428"/>
                  </a:ext>
                </a:extLst>
              </a:tr>
              <a:tr h="349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dirty="0" smtClean="0"/>
                        <a:t>Transferencia y</a:t>
                      </a:r>
                      <a:r>
                        <a:rPr lang="es-ES" sz="1300" baseline="0" dirty="0" smtClean="0"/>
                        <a:t> e</a:t>
                      </a:r>
                      <a:r>
                        <a:rPr lang="es-ES" sz="1300" dirty="0" smtClean="0"/>
                        <a:t>xplotació</a:t>
                      </a:r>
                      <a:r>
                        <a:rPr lang="es-ES" sz="1300" baseline="0" dirty="0" smtClean="0"/>
                        <a:t>n de resultados (e</a:t>
                      </a:r>
                      <a:r>
                        <a:rPr lang="es-ES" sz="1300" dirty="0" smtClean="0"/>
                        <a:t>laboración</a:t>
                      </a:r>
                      <a:r>
                        <a:rPr lang="es-ES" sz="1300" baseline="0" dirty="0" smtClean="0"/>
                        <a:t> del plan de negocio y previsión de financiación etapas posteriores).</a:t>
                      </a:r>
                      <a:endParaRPr lang="es-ES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720762"/>
                  </a:ext>
                </a:extLst>
              </a:tr>
              <a:tr h="233313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Actuaciones</a:t>
                      </a:r>
                      <a:r>
                        <a:rPr lang="es-ES" sz="1300" baseline="0" dirty="0" smtClean="0"/>
                        <a:t> iniciales para creación de empresas (spin off, EBT).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89377"/>
                  </a:ext>
                </a:extLst>
              </a:tr>
              <a:tr h="145664">
                <a:tc>
                  <a:txBody>
                    <a:bodyPr/>
                    <a:lstStyle/>
                    <a:p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Otras actividades para la transferencia, aplicación o explotación de resultados de la investigación.</a:t>
                      </a:r>
                      <a:endParaRPr lang="es-E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192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947724"/>
              </p:ext>
            </p:extLst>
          </p:nvPr>
        </p:nvGraphicFramePr>
        <p:xfrm>
          <a:off x="323528" y="1052736"/>
          <a:ext cx="8496944" cy="21945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val="358804819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73729155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Número</a:t>
                      </a:r>
                      <a:r>
                        <a:rPr lang="es-ES" sz="1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74262"/>
                  </a:ext>
                </a:extLst>
              </a:tr>
              <a:tr h="150520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Publicaciones que deriven directamente de la actividad científica desarrollada.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494502"/>
                  </a:ext>
                </a:extLst>
              </a:tr>
              <a:tr h="205760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Conferencias nacionales/internacionales en jornadas técnicas especializadas (indicando cuántas por invitación). </a:t>
                      </a:r>
                      <a:endParaRPr lang="es-E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995368"/>
                  </a:ext>
                </a:extLst>
              </a:tr>
              <a:tr h="150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dirty="0" smtClean="0"/>
                        <a:t>Contactos con potenciales usuarios finales: empresas</a:t>
                      </a:r>
                      <a:r>
                        <a:rPr lang="es-ES" sz="1300" baseline="0" dirty="0" smtClean="0"/>
                        <a:t> u otros agentes sociales, organizaciones culturales, etc.</a:t>
                      </a:r>
                      <a:endParaRPr lang="es-ES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89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dirty="0" smtClean="0"/>
                        <a:t>Actividades</a:t>
                      </a:r>
                      <a:r>
                        <a:rPr lang="es-ES" sz="1300" baseline="0" dirty="0" smtClean="0"/>
                        <a:t> de formación y </a:t>
                      </a:r>
                      <a:r>
                        <a:rPr lang="es-ES" sz="1300" baseline="0" dirty="0" err="1" smtClean="0"/>
                        <a:t>mentoría</a:t>
                      </a:r>
                      <a:r>
                        <a:rPr lang="es-ES" sz="1300" baseline="0" dirty="0" smtClean="0"/>
                        <a:t> o asesoría.</a:t>
                      </a:r>
                      <a:endParaRPr lang="es-ES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14416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dirty="0" smtClean="0"/>
                        <a:t>Prototipos,</a:t>
                      </a:r>
                      <a:r>
                        <a:rPr lang="es-ES" sz="1300" baseline="0" dirty="0" smtClean="0"/>
                        <a:t> demostración a escala piloto, pruebas con usuarios finales.</a:t>
                      </a:r>
                      <a:endParaRPr lang="es-ES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787775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395536" y="81440"/>
            <a:ext cx="8321019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RESUMEN DE LOS RESULTADOS DEL PROYECTO</a:t>
            </a:r>
            <a:endParaRPr lang="es-ES_tradnl" sz="3200" b="1" dirty="0">
              <a:latin typeface="Arial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3528" y="5687670"/>
            <a:ext cx="21627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100" b="1" dirty="0" smtClean="0">
                <a:solidFill>
                  <a:srgbClr val="FF0000"/>
                </a:solidFill>
              </a:rPr>
              <a:t>* Indique cuántas en Open Access</a:t>
            </a:r>
            <a:endParaRPr lang="es-ES" sz="1100" b="1" dirty="0">
              <a:solidFill>
                <a:srgbClr val="FF00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9802" y="764704"/>
            <a:ext cx="698850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ES_tradnl" sz="1100" b="1" dirty="0">
                <a:solidFill>
                  <a:srgbClr val="002060"/>
                </a:solidFill>
              </a:rPr>
              <a:t>Indique únicamente aquellos resultados que derivan directamente del presente proyecto y resalte los más relevantes</a:t>
            </a:r>
            <a:endParaRPr lang="es-ES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95536" y="260648"/>
            <a:ext cx="8321019" cy="67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s-ES_tradnl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cs typeface="Calibri"/>
              </a:rPr>
              <a:t>ÍNDICE DE MADUREZ DE LA TECNOLOGÍA</a:t>
            </a:r>
            <a:endParaRPr lang="es-ES_tradnl" sz="3400" b="1" dirty="0">
              <a:latin typeface="Arial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27445" y="1268761"/>
            <a:ext cx="8249011" cy="475252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7 CuadroTexto"/>
          <p:cNvSpPr txBox="1">
            <a:spLocks noChangeArrowheads="1"/>
          </p:cNvSpPr>
          <p:nvPr/>
        </p:nvSpPr>
        <p:spPr bwMode="auto">
          <a:xfrm>
            <a:off x="899592" y="1412776"/>
            <a:ext cx="6264275" cy="50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s-ES_tradnl" sz="2000" b="1" dirty="0" smtClean="0">
                <a:solidFill>
                  <a:srgbClr val="002060"/>
                </a:solidFill>
                <a:latin typeface="+mj-lt"/>
              </a:rPr>
              <a:t>Estado del avance según los TRL previstos</a:t>
            </a:r>
            <a:endParaRPr lang="es-ES_tradnl" sz="20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27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</TotalTime>
  <Words>1040</Words>
  <Application>Microsoft Office PowerPoint</Application>
  <PresentationFormat>Presentación en pantalla (4:3)</PresentationFormat>
  <Paragraphs>134</Paragraphs>
  <Slides>15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Diseño personalizado</vt:lpstr>
      <vt:lpstr>1_Diseño personalizado</vt:lpstr>
      <vt:lpstr>Jornadas de seguimiento  Convocatoria «Pruebas de Concepto»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Ministerio de Ciencia e Innovación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Rubio Sánchez-Aguililla, Amelia</dc:creator>
  <cp:lastModifiedBy>Sologuren Marrero, Ithaisa</cp:lastModifiedBy>
  <cp:revision>252</cp:revision>
  <cp:lastPrinted>2017-03-30T07:06:36Z</cp:lastPrinted>
  <dcterms:created xsi:type="dcterms:W3CDTF">2014-10-08T13:13:42Z</dcterms:created>
  <dcterms:modified xsi:type="dcterms:W3CDTF">2022-11-24T09:11:57Z</dcterms:modified>
</cp:coreProperties>
</file>