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811" r:id="rId2"/>
    <p:sldMasterId id="2147483823" r:id="rId3"/>
    <p:sldMasterId id="2147483799" r:id="rId4"/>
  </p:sldMasterIdLst>
  <p:notesMasterIdLst>
    <p:notesMasterId r:id="rId14"/>
  </p:notesMasterIdLst>
  <p:handoutMasterIdLst>
    <p:handoutMasterId r:id="rId15"/>
  </p:handoutMasterIdLst>
  <p:sldIdLst>
    <p:sldId id="563" r:id="rId5"/>
    <p:sldId id="576" r:id="rId6"/>
    <p:sldId id="519" r:id="rId7"/>
    <p:sldId id="572" r:id="rId8"/>
    <p:sldId id="571" r:id="rId9"/>
    <p:sldId id="568" r:id="rId10"/>
    <p:sldId id="573" r:id="rId11"/>
    <p:sldId id="575" r:id="rId12"/>
    <p:sldId id="577" r:id="rId13"/>
  </p:sldIdLst>
  <p:sldSz cx="9144000" cy="6858000" type="screen4x3"/>
  <p:notesSz cx="6797675" cy="9928225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0033CC"/>
    <a:srgbClr val="990099"/>
    <a:srgbClr val="FF9933"/>
    <a:srgbClr val="FEA0E3"/>
    <a:srgbClr val="9900CC"/>
    <a:srgbClr val="FFCC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9664" autoAdjust="0"/>
  </p:normalViewPr>
  <p:slideViewPr>
    <p:cSldViewPr snapToGrid="0">
      <p:cViewPr varScale="1">
        <p:scale>
          <a:sx n="115" d="100"/>
          <a:sy n="115" d="100"/>
        </p:scale>
        <p:origin x="1512" y="108"/>
      </p:cViewPr>
      <p:guideLst>
        <p:guide orient="horz" pos="255"/>
        <p:guide pos="2880"/>
      </p:guideLst>
    </p:cSldViewPr>
  </p:slideViewPr>
  <p:outlineViewPr>
    <p:cViewPr>
      <p:scale>
        <a:sx n="21" d="100"/>
        <a:sy n="21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-2592" y="-90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86EC42F-6B77-4710-B6C6-05A5BB9A88D4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592D29A7-DD8C-4A5D-85A8-0D51012B6C8C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5632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D7B9EEB-9CF1-452E-A5B2-A1B904AEC2B0}" type="slidenum">
              <a:rPr lang="es-ES" altLang="es-ES" sz="1200"/>
              <a:pPr/>
              <a:t>1</a:t>
            </a:fld>
            <a:endParaRPr lang="es-ES" altLang="es-E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57348" name="3 Marcador de número de diapositiva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696F266C-A132-4314-8F18-204501439253}" type="slidenum">
              <a:rPr lang="es-ES" altLang="es-ES" sz="1200"/>
              <a:pPr algn="r"/>
              <a:t>2</a:t>
            </a:fld>
            <a:endParaRPr lang="es-ES" altLang="es-E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58371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58372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 anchor="b"/>
          <a:lstStyle>
            <a:lvl1pPr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61465CD0-031C-4D96-8996-597489550457}" type="slidenum">
              <a:rPr lang="es-ES" altLang="es-ES" sz="1200">
                <a:latin typeface="Times New Roman" panose="02020603050405020304" pitchFamily="18" charset="0"/>
              </a:rPr>
              <a:pPr algn="r"/>
              <a:t>3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59395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59396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 anchor="b"/>
          <a:lstStyle>
            <a:lvl1pPr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5662B5D1-62C3-41D4-BAED-4772BDFFE558}" type="slidenum">
              <a:rPr lang="es-ES" altLang="es-ES" sz="1200">
                <a:latin typeface="Times New Roman" panose="02020603050405020304" pitchFamily="18" charset="0"/>
              </a:rPr>
              <a:pPr algn="r"/>
              <a:t>4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0419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60420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 anchor="b"/>
          <a:lstStyle>
            <a:lvl1pPr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12C007EA-4F21-4E94-82CD-A4D72FC0AFAC}" type="slidenum">
              <a:rPr lang="es-ES" altLang="es-ES" sz="1200">
                <a:latin typeface="Times New Roman" panose="02020603050405020304" pitchFamily="18" charset="0"/>
              </a:rPr>
              <a:pPr algn="r"/>
              <a:t>5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1443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61444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 anchor="b"/>
          <a:lstStyle>
            <a:lvl1pPr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DE2C2416-F179-45B7-8419-0DACBE10B231}" type="slidenum">
              <a:rPr lang="es-ES" altLang="es-ES" sz="1200">
                <a:latin typeface="Times New Roman" panose="02020603050405020304" pitchFamily="18" charset="0"/>
              </a:rPr>
              <a:pPr algn="r"/>
              <a:t>6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62468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 anchor="b"/>
          <a:lstStyle>
            <a:lvl1pPr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E83CD550-6203-4A43-970F-593579A726E2}" type="slidenum">
              <a:rPr lang="es-ES" altLang="es-ES" sz="1200">
                <a:latin typeface="Times New Roman" panose="02020603050405020304" pitchFamily="18" charset="0"/>
              </a:rPr>
              <a:pPr algn="r"/>
              <a:t>7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5988" y="742950"/>
            <a:ext cx="4967287" cy="3724275"/>
          </a:xfrm>
          <a:ln/>
        </p:spPr>
      </p:sp>
      <p:sp>
        <p:nvSpPr>
          <p:cNvPr id="63491" name="2 Marcador de notas"/>
          <p:cNvSpPr>
            <a:spLocks noGrp="1"/>
          </p:cNvSpPr>
          <p:nvPr>
            <p:ph type="body" idx="1"/>
          </p:nvPr>
        </p:nvSpPr>
        <p:spPr>
          <a:xfrm>
            <a:off x="906463" y="4711700"/>
            <a:ext cx="4984750" cy="4473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/>
          <a:lstStyle/>
          <a:p>
            <a:pPr eaLnBrk="1" hangingPunct="1"/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63492" name="3 Marcador de número de diapositiva"/>
          <p:cNvSpPr txBox="1">
            <a:spLocks noGrp="1"/>
          </p:cNvSpPr>
          <p:nvPr/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82" tIns="45390" rIns="90782" bIns="45390" anchor="b"/>
          <a:lstStyle>
            <a:lvl1pPr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0487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A8D02E74-BFE8-4405-9E9D-ED48BD903291}" type="slidenum">
              <a:rPr lang="es-ES" altLang="es-ES" sz="1200">
                <a:latin typeface="Times New Roman" panose="02020603050405020304" pitchFamily="18" charset="0"/>
              </a:rPr>
              <a:pPr algn="r"/>
              <a:t>8</a:t>
            </a:fld>
            <a:endParaRPr lang="es-ES" altLang="es-E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2 Marcador de notas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ES" smtClean="0">
              <a:latin typeface="Arial" panose="020B0604020202020204" pitchFamily="34" charset="0"/>
            </a:endParaRPr>
          </a:p>
        </p:txBody>
      </p:sp>
      <p:sp>
        <p:nvSpPr>
          <p:cNvPr id="64516" name="3 Marcador de número de diapositiva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4" tIns="45712" rIns="91424" bIns="45712" anchor="b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/>
            <a:fld id="{2CDA7554-1391-4E68-AC8E-F511E2DCB607}" type="slidenum">
              <a:rPr lang="es-ES" altLang="es-ES" sz="1200"/>
              <a:pPr algn="r"/>
              <a:t>9</a:t>
            </a:fld>
            <a:endParaRPr lang="es-ES" altLang="es-E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9C54C-AB48-4062-95A3-46597F5524B3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148470-4A94-4438-8E8C-654057EF16A8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76267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1254B-9B3D-482C-8C0A-2284C560531C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AAC0E-15DE-42CF-A82E-EA586A5B46C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84564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30B73-DF86-4EE6-AC17-A76C35CBCE6C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E36E85-1B3F-477F-9D48-AF5CCCAF465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127146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78588" y="609600"/>
            <a:ext cx="1979612" cy="54943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9750" y="609600"/>
            <a:ext cx="5786438" cy="54943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81D69-C717-4B7D-B61C-3EC63CEC0CA6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01ECC9-0731-4A04-8280-95129A874CD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053789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539750" y="1989138"/>
            <a:ext cx="7772400" cy="4114800"/>
          </a:xfrm>
        </p:spPr>
        <p:txBody>
          <a:bodyPr/>
          <a:lstStyle/>
          <a:p>
            <a:pPr lvl="0"/>
            <a:endParaRPr lang="es-E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A4CEE-562F-44CA-8A8E-A2E39D13F213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F0C5C-C4DA-41A0-B618-AC5C2176534E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70417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AndTx" preserve="1">
  <p:cSld name="Título, 2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750" y="1989138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39750" y="4122738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half" idx="3"/>
          </p:nvPr>
        </p:nvSpPr>
        <p:spPr>
          <a:xfrm>
            <a:off x="4502150" y="1989138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8E079-E10A-49D2-89C4-4301BE2866AB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82C9AE-92DA-44C4-A668-1D09B76B46F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95371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dgm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539750" y="1989138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41315-F05A-4CB2-B871-61B774EC9E4A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FD15A7-02B7-4502-884F-14999BBE802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459638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7 Imagen" descr="innfluy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32463"/>
            <a:ext cx="1590675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8 Imagen" descr="Fondos Feder - Union Europea.gif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4475" y="0"/>
            <a:ext cx="1279525" cy="1341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9 Imagen" descr="gobminis_MCI-e-IN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3850" y="6180138"/>
            <a:ext cx="2470150" cy="67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94B85-62DD-4AE7-BF95-850AE046F5EF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DEC93-03B7-4349-8966-01BA7354F6C7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15765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2F16-8CC1-467C-869B-BAA6DAA579D8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BFB4D1-66D1-45A0-B0B4-2F6CC194ADE2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2524182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539750" y="609600"/>
            <a:ext cx="7918450" cy="5494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0277C-C004-497A-A520-0B44893E4CB4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9965-B054-40BB-A4F3-8EC41BD7ED9E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36346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04260-BE69-4FE9-B9F5-D869C29D821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156C4F-F8E0-4378-906D-A372E723F199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4707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7F29E-15C0-4FCE-9D2A-75BD1588F6E6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8E7E3-9E7F-4FCF-9391-4B5ABBF69092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3948891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2904A-6F04-4039-87DE-ACC48DC47B94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AC8493-970B-4751-9553-E5B1E0987D64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738339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003A1-DCF6-412E-AEB6-7F243C256717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762BD-3923-4DE7-BAC8-3FCD4905A1E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11792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30CFB-EE35-45C8-9844-B8F473C9118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B3AF57-80A4-4B11-84A2-6C46259D3F5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11965292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DCBA6-D646-4C6C-8E8B-39A43A91DA57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822B5-86F3-44F1-A052-75414B61BB1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32763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A245E-956D-48C7-97D3-5DB3E1F00B91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75EC7-A661-4F77-A106-61BB36C0EBCC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419463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46271-4DAB-41B5-B012-EE8550EF5624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41C735-8772-4028-94EE-6D14A19CF8C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480258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E5DF1-1C91-4BF5-B7F5-242F8E6E58E6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C347BE-1896-42A6-A3F0-A03B425A33E0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8964120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71458-7218-484D-823E-47699F562147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DE91B4-B446-4F1D-89E2-107587AE021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6577349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C62F-F1EA-4172-8B92-027C0FB93C1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7282C8-27D8-494F-AFC8-2CD11EC733B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7835237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5436-CFB1-4F43-B58F-8AE2C3B74315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779BB0-D3AD-4A8A-9B30-5E70F256CDEE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31276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9750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02150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4FE0-BFF7-4BAB-92EF-C5C3C6B3A36C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8ABD8-1F66-4F8E-8D9E-00A4325B5FC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8648189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2754D-4183-4E75-B9AA-50E8C7F4CDE3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B6879-BC6F-43A0-ACD0-502E76D8057D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7002627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4BE4C5-D34C-42D1-B068-8E1AD3E5A20B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4797AD-FB88-4945-BFE1-DC548BABED1D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138276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28513-4E05-4171-B3F1-3670E3FC43B6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69BEE-2B84-457E-9FA2-3C546C6FBFA2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5686607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B91E1-571D-4737-8B16-023F199FDCB8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41DF36-AB11-4E4F-9460-D86750C4435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7198565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AC7CB-7C07-4FF3-AE0C-DEE079F21F8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1EC15-5737-45EA-A984-937C8E6AF419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540998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E626A-6D64-45D3-BDB2-1719EAAFDA83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DA7B2-AEE4-445E-A149-2DFDC400E0D9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439571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01FA-7E57-4AD0-A7CE-675603A39A0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0E18D-86B7-4A94-8AB9-B715473A90D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750915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4A9A9-B4E0-4E0A-BCED-F6F6ECE29AB4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2AFA0-B0D0-45B8-80CF-693BFC88E394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875986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CF3D2-E3B9-4B25-8363-84A5BBBEA086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AA3AA-E352-40E7-A183-027378D52CA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6089366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90AD7-2D79-4ED3-B17A-D517BE34567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63D63E-DFC1-4B14-B9BB-5DE6BADB871F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64554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261F2-0EC0-4579-BA07-1848F3627EA3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EA909C-9384-4211-BE2E-9C1E06434B63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2811406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82571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E8754D93-A2DD-4D96-8490-459D9C67E9D9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B77640D3-19B0-45FD-8911-5804498126C3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865169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7C9E59E6-EDA9-47E6-AFAE-9D9D69E0780E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79ABA1B1-F277-4868-87C3-C640EECDB1E9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236785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9CE4F4A6-9533-4AB8-B21F-CFEFD926891E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EBB6BD9-99E0-455A-8EDE-E8DE4D761F3E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0670490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8BF8360B-7C2F-4EB6-B788-F0102022090E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EA3B119-38B2-468A-867F-A3158984CD7E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004539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343ECA19-6780-47B6-BBB9-07BCCA203406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A868C8D2-136F-427D-9C4B-FD20D057632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4963389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EA74818B-6237-41C8-84EE-A899361B02E5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53484101-F465-4158-A324-96A01095A24F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697065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2ABABFF8-1EC2-4F7D-A99D-4FC42CC2D038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2E84CB24-1A7A-4317-8EC6-56F10943A9D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7789501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60642F11-BC13-4C05-8F8E-DBE8750A84A0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D9EC6F5E-FAF9-4F97-85B4-8B207B306E39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58136802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C8668BE1-2E39-4BB8-844A-460FF602A4E4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3038E22-6751-4D57-BACE-3CA65F9078E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95343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i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427538" y="6453188"/>
            <a:ext cx="536575" cy="252412"/>
          </a:xfrm>
        </p:spPr>
        <p:txBody>
          <a:bodyPr/>
          <a:lstStyle>
            <a:lvl1pPr algn="ctr">
              <a:defRPr sz="1000"/>
            </a:lvl1pPr>
          </a:lstStyle>
          <a:p>
            <a:fld id="{BB2C4476-C351-483F-81AC-F8ADCDB3F1AA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2350253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F910AB3C-12FE-4212-9906-2DF5590C9F1F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BC21823-10AD-43C3-A760-F10A0BFA3350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59716508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9DFBFC51-A841-4CA1-B8AF-F024D7F5115D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/>
            </a:lvl1pPr>
          </a:lstStyle>
          <a:p>
            <a:fld id="{9E8E496B-3928-4005-B0D2-32417CC393BE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03609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EFF34-72B3-41CA-A4AD-CDEC773A16BE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B77B0-DE35-4196-93E9-C400D9DD1E34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32290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fluy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Rectángulo"/>
          <p:cNvSpPr>
            <a:spLocks noChangeArrowheads="1"/>
          </p:cNvSpPr>
          <p:nvPr userDrawn="1"/>
        </p:nvSpPr>
        <p:spPr bwMode="auto">
          <a:xfrm>
            <a:off x="8027988" y="5732463"/>
            <a:ext cx="720725" cy="865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3" name="8 Imagen" descr="innfluy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229225"/>
            <a:ext cx="1793875" cy="126841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53188"/>
            <a:ext cx="573088" cy="252412"/>
          </a:xfrm>
        </p:spPr>
        <p:txBody>
          <a:bodyPr/>
          <a:lstStyle>
            <a:lvl1pPr algn="ctr">
              <a:defRPr sz="1000"/>
            </a:lvl1pPr>
          </a:lstStyle>
          <a:p>
            <a:fld id="{D0BC8E9F-D3BD-4B10-8D90-77EDD4CFB7E5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967389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corp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7 Rectángulo"/>
          <p:cNvSpPr>
            <a:spLocks noChangeArrowheads="1"/>
          </p:cNvSpPr>
          <p:nvPr userDrawn="1"/>
        </p:nvSpPr>
        <p:spPr bwMode="auto">
          <a:xfrm>
            <a:off x="8027988" y="5732463"/>
            <a:ext cx="720725" cy="865187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en-US">
              <a:latin typeface="Arial" charset="0"/>
            </a:endParaRPr>
          </a:p>
        </p:txBody>
      </p:sp>
      <p:pic>
        <p:nvPicPr>
          <p:cNvPr id="3" name="8 Imagen" descr="inncorpora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5229225"/>
            <a:ext cx="1835150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53188"/>
            <a:ext cx="573088" cy="252412"/>
          </a:xfrm>
        </p:spPr>
        <p:txBody>
          <a:bodyPr/>
          <a:lstStyle>
            <a:lvl1pPr algn="ctr">
              <a:defRPr sz="1000"/>
            </a:lvl1pPr>
          </a:lstStyle>
          <a:p>
            <a:fld id="{937C8B7F-BBAE-46CB-A43B-07E73D5C19E1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264581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pa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7 Imagen" descr="innpact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5229225"/>
            <a:ext cx="172085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4140200" y="6453188"/>
            <a:ext cx="573088" cy="252412"/>
          </a:xfrm>
        </p:spPr>
        <p:txBody>
          <a:bodyPr/>
          <a:lstStyle>
            <a:lvl1pPr algn="ctr">
              <a:defRPr sz="1000"/>
            </a:lvl1pPr>
          </a:lstStyle>
          <a:p>
            <a:fld id="{D5CB6A46-DD0A-4C2D-A0C4-A6D155034FC6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  <p:extLst>
      <p:ext uri="{BB962C8B-B14F-4D97-AF65-F5344CB8AC3E}">
        <p14:creationId xmlns:p14="http://schemas.microsoft.com/office/powerpoint/2010/main" val="1123510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10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novaccion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9250"/>
            <a:ext cx="9144000" cy="646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Clic para editar título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2C658784-68BA-4A79-8449-2A0274CEC986}" type="datetime1">
              <a:rPr lang="es-ES"/>
              <a:pPr>
                <a:defRPr/>
              </a:pPr>
              <a:t>25/05/2022</a:t>
            </a:fld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"/>
              <a:t>inncorpora@micinn.es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19050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bg2"/>
                </a:solidFill>
              </a:defRPr>
            </a:lvl1pPr>
          </a:lstStyle>
          <a:p>
            <a:fld id="{90B6E199-D935-4C2B-8AF7-B7B4EB9082B2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9" r:id="rId1"/>
    <p:sldLayoutId id="2147485230" r:id="rId2"/>
    <p:sldLayoutId id="2147485231" r:id="rId3"/>
    <p:sldLayoutId id="2147485232" r:id="rId4"/>
    <p:sldLayoutId id="2147485233" r:id="rId5"/>
    <p:sldLayoutId id="2147485234" r:id="rId6"/>
    <p:sldLayoutId id="2147485235" r:id="rId7"/>
    <p:sldLayoutId id="2147485236" r:id="rId8"/>
    <p:sldLayoutId id="2147485237" r:id="rId9"/>
    <p:sldLayoutId id="2147485238" r:id="rId10"/>
    <p:sldLayoutId id="2147485239" r:id="rId11"/>
    <p:sldLayoutId id="2147485240" r:id="rId12"/>
    <p:sldLayoutId id="2147485241" r:id="rId13"/>
    <p:sldLayoutId id="2147485242" r:id="rId14"/>
    <p:sldLayoutId id="2147485243" r:id="rId15"/>
    <p:sldLayoutId id="2147485244" r:id="rId16"/>
    <p:sldLayoutId id="2147485245" r:id="rId17"/>
    <p:sldLayoutId id="2147485246" r:id="rId1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s-ES_tradnl" altLang="es-ES" smtClean="0"/>
          </a:p>
        </p:txBody>
      </p:sp>
      <p:sp>
        <p:nvSpPr>
          <p:cNvPr id="2051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  <a:endParaRPr lang="es-ES_tradnl" altLang="es-ES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DBCDAA16-7F85-48E1-8A9A-8951288E2EE8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fld id="{19F1A1B5-2808-480C-B79F-ECC3AD01F85B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8" r:id="rId1"/>
    <p:sldLayoutId id="2147485219" r:id="rId2"/>
    <p:sldLayoutId id="2147485220" r:id="rId3"/>
    <p:sldLayoutId id="2147485221" r:id="rId4"/>
    <p:sldLayoutId id="2147485222" r:id="rId5"/>
    <p:sldLayoutId id="2147485223" r:id="rId6"/>
    <p:sldLayoutId id="2147485224" r:id="rId7"/>
    <p:sldLayoutId id="2147485225" r:id="rId8"/>
    <p:sldLayoutId id="2147485226" r:id="rId9"/>
    <p:sldLayoutId id="2147485227" r:id="rId10"/>
    <p:sldLayoutId id="214748522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3" descr="innfluye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3113" y="-352425"/>
            <a:ext cx="10691813" cy="756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Clic para editar título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" smtClean="0"/>
              <a:t>Haga clic para modificar el estilo de texto del patrón</a:t>
            </a:r>
          </a:p>
          <a:p>
            <a:pPr lvl="1"/>
            <a:r>
              <a:rPr lang="es-ES_tradnl" altLang="es-ES" smtClean="0"/>
              <a:t>Segundo nivel</a:t>
            </a:r>
          </a:p>
          <a:p>
            <a:pPr lvl="2"/>
            <a:r>
              <a:rPr lang="es-ES_tradnl" altLang="es-ES" smtClean="0"/>
              <a:t>Tercer nivel</a:t>
            </a:r>
          </a:p>
          <a:p>
            <a:pPr lvl="3"/>
            <a:r>
              <a:rPr lang="es-ES_tradnl" altLang="es-ES" smtClean="0"/>
              <a:t>Cuarto nivel</a:t>
            </a:r>
          </a:p>
          <a:p>
            <a:pPr lvl="4"/>
            <a:r>
              <a:rPr lang="es-ES_tradnl" alt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ea typeface="ＭＳ Ｐゴシック"/>
              </a:defRPr>
            </a:lvl1pPr>
          </a:lstStyle>
          <a:p>
            <a:pPr>
              <a:defRPr/>
            </a:pPr>
            <a:fld id="{5572DC4D-7C7B-4A6C-8603-12D9CF035E9F}" type="datetime1">
              <a:rPr lang="es-ES"/>
              <a:pPr>
                <a:defRPr/>
              </a:pPr>
              <a:t>25/05/2022</a:t>
            </a:fld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ＭＳ Ｐゴシック"/>
              </a:defRPr>
            </a:lvl1pPr>
          </a:lstStyle>
          <a:p>
            <a:pPr>
              <a:defRPr/>
            </a:pPr>
            <a:r>
              <a:rPr lang="es-ES_tradnl"/>
              <a:t>inncorpora@micinn.es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/>
            </a:lvl1pPr>
          </a:lstStyle>
          <a:p>
            <a:fld id="{7BACD49C-6CA3-4619-BCE3-7D4D5BCAE800}" type="slidenum">
              <a:rPr lang="es-ES_tradnl" altLang="es-ES"/>
              <a:pPr/>
              <a:t>‹Nº›</a:t>
            </a:fld>
            <a:endParaRPr lang="es-ES_tradnl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47" r:id="rId1"/>
    <p:sldLayoutId id="2147485248" r:id="rId2"/>
    <p:sldLayoutId id="2147485249" r:id="rId3"/>
    <p:sldLayoutId id="2147485250" r:id="rId4"/>
    <p:sldLayoutId id="2147485251" r:id="rId5"/>
    <p:sldLayoutId id="2147485252" r:id="rId6"/>
    <p:sldLayoutId id="2147485253" r:id="rId7"/>
    <p:sldLayoutId id="2147485254" r:id="rId8"/>
    <p:sldLayoutId id="2147485255" r:id="rId9"/>
    <p:sldLayoutId id="2147485256" r:id="rId10"/>
    <p:sldLayoutId id="21474852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MS PGothic" pitchFamily="34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/>
          <a:cs typeface="ＭＳ Ｐゴシック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  <a:endParaRPr lang="es-ES_tradnl" altLang="es-ES" smtClean="0"/>
          </a:p>
        </p:txBody>
      </p:sp>
      <p:sp>
        <p:nvSpPr>
          <p:cNvPr id="4099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58" r:id="rId1"/>
    <p:sldLayoutId id="2147485259" r:id="rId2"/>
    <p:sldLayoutId id="2147485260" r:id="rId3"/>
    <p:sldLayoutId id="2147485261" r:id="rId4"/>
    <p:sldLayoutId id="2147485262" r:id="rId5"/>
    <p:sldLayoutId id="2147485263" r:id="rId6"/>
    <p:sldLayoutId id="2147485264" r:id="rId7"/>
    <p:sldLayoutId id="2147485265" r:id="rId8"/>
    <p:sldLayoutId id="2147485266" r:id="rId9"/>
    <p:sldLayoutId id="2147485267" r:id="rId10"/>
    <p:sldLayoutId id="2147485268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11" Type="http://schemas.openxmlformats.org/officeDocument/2006/relationships/image" Target="../media/image12.png"/><Relationship Id="rId5" Type="http://schemas.openxmlformats.org/officeDocument/2006/relationships/slide" Target="slide5.xml"/><Relationship Id="rId10" Type="http://schemas.openxmlformats.org/officeDocument/2006/relationships/image" Target="../media/image11.emf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icinn.es/portal/site/MICINN/menuitem.dbc68b34d11ccbd5d52ffeb801432ea0/?vgnextoid=80ff32fc1babf210VgnVCM1000001d04140aRCRD&amp;id3=/portal/site/MICINN/menuitem.791459a43fdf738d70fd325001432ea0/?vgnextoid=5e945c07b986f210VgnVCM1000001d04140aRCRD&amp;vgne" TargetMode="External"/><Relationship Id="rId13" Type="http://schemas.openxmlformats.org/officeDocument/2006/relationships/image" Target="../media/image12.png"/><Relationship Id="rId3" Type="http://schemas.openxmlformats.org/officeDocument/2006/relationships/hyperlink" Target="http://www.micinn.es/portal/site/MICINN/menuitem.dbc68b34d11ccbd5d52ffeb801432ea0/?vgnextoid=5cbb32fc1babf210VgnVCM1000001d04140aRCRD&amp;id3=/portal/site/MICINN/menuitem.791459a43fdf738d70fd325001432ea0/?vgnextoid=5e945c07b986f210VgnVCM1000001d04140aRCRD&amp;vgne" TargetMode="External"/><Relationship Id="rId7" Type="http://schemas.openxmlformats.org/officeDocument/2006/relationships/hyperlink" Target="http://www.micinn.es/portal/site/MICINN/menuitem.dbc68b34d11ccbd5d52ffeb801432ea0/?vgnextoid=33eef068a1bbf210VgnVCM1000001d04140aRCRD" TargetMode="External"/><Relationship Id="rId12" Type="http://schemas.openxmlformats.org/officeDocument/2006/relationships/image" Target="../media/image1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://www.micinn.es/portal/site/MICINN/menuitem.dbc68b34d11ccbd5d52ffeb801432ea0/?vgnextoid=71d5f068a1bbf210VgnVCM1000001d04140aRCRD&amp;id3=/portal/site/MICINN/menuitem.791459a43fdf738d70fd325001432ea0/?vgnextoid=5e945c07b986f210VgnVCM1000001d04140aRCRD&amp;vgne" TargetMode="External"/><Relationship Id="rId11" Type="http://schemas.openxmlformats.org/officeDocument/2006/relationships/hyperlink" Target="http://www.google.es/url?sa=t&amp;source=web&amp;cd=1&amp;ved=0CBkQFjAA&amp;url=http://www.boe.es/boe/dias/2011/05/12/pdfs/BOE-A-2011-8334.pdf&amp;ei=HuLPTe2xFsGr8APh9OX7DQ&amp;usg=AFQjCNERjz7lxIs6ULxI4ITye2NYMzpRXw" TargetMode="External"/><Relationship Id="rId5" Type="http://schemas.openxmlformats.org/officeDocument/2006/relationships/hyperlink" Target="http://www.micinn.es/portal/site/MICINN/menuitem.dbc68b34d11ccbd5d52ffeb801432ea0/?vgnextoid=c85df068a1bbf210VgnVCM1000001d04140aRCRD&amp;id3=/portal/site/MICINN/menuitem.791459a43fdf738d70fd325001432ea0/?vgnextoid=5e945c07b986f210VgnVCM1000001d04140aRCRD&amp;vgne" TargetMode="External"/><Relationship Id="rId10" Type="http://schemas.openxmlformats.org/officeDocument/2006/relationships/hyperlink" Target="http://www.micinn.es/portal/site/MICINN/menuitem.dbc68b34d11ccbd5d52ffeb801432ea0/?vgnextoid=5e945c07b986f210VgnVCM1000001d04140aRCRD&amp;vgnextchannel=546517f361d68210VgnVCM1000001d04140aRCRD" TargetMode="External"/><Relationship Id="rId4" Type="http://schemas.openxmlformats.org/officeDocument/2006/relationships/hyperlink" Target="http://www.google.es/url?sa=t&amp;source=web&amp;cd=2&amp;sqi=2&amp;ved=0CCAQFjAB&amp;url=http://www.boe.es/boe/dias/2011/05/12/pdfs/BOE-A-2011-8334.pdf&amp;ei=59vPTcuVMsit8gP66Zj2DQ&amp;usg=AFQjCNERjz7lxIs6ULxI4ITye2NYMzpRXw" TargetMode="External"/><Relationship Id="rId9" Type="http://schemas.openxmlformats.org/officeDocument/2006/relationships/hyperlink" Target="http://www.micinn.es/portal/site/MICINN/menuitem.dbc68b34d11ccbd5d52ffeb801432ea0/?vgnextoid=1fd132fc1babf210VgnVCM1000001d04140aRCRD&amp;id3=/portal/site/MICINN/menuitem.791459a43fdf738d70fd325001432ea0/?vgnextoid=5e945c07b986f210VgnVCM1000001d04140aRCRD&amp;vgne" TargetMode="External"/><Relationship Id="rId1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ChangeArrowheads="1"/>
          </p:cNvSpPr>
          <p:nvPr/>
        </p:nvSpPr>
        <p:spPr bwMode="auto">
          <a:xfrm>
            <a:off x="795338" y="2470150"/>
            <a:ext cx="8348662" cy="352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/>
          <a:lstStyle>
            <a:lvl1pPr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444500" indent="127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es-ES" altLang="es-ES" sz="1800">
                <a:solidFill>
                  <a:srgbClr val="0033CC"/>
                </a:solidFill>
                <a:cs typeface="Arial" panose="020B0604020202020204" pitchFamily="34" charset="0"/>
              </a:rPr>
              <a:t> </a:t>
            </a:r>
            <a:r>
              <a:rPr lang="es-ES" altLang="es-ES" sz="1600">
                <a:solidFill>
                  <a:srgbClr val="0033CC"/>
                </a:solidFill>
                <a:cs typeface="Arial" panose="020B0604020202020204" pitchFamily="34" charset="0"/>
              </a:rPr>
              <a:t>¿Para qué se contrata al personal?</a:t>
            </a:r>
          </a:p>
          <a:p>
            <a:pPr algn="just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s-ES" altLang="es-ES" sz="1600">
                <a:cs typeface="Arial" panose="020B0604020202020204" pitchFamily="34" charset="0"/>
              </a:rPr>
              <a:t>	La entidad solicitante ha de contratar al personal para </a:t>
            </a:r>
            <a:r>
              <a:rPr lang="es-ES" altLang="es-ES" sz="1600"/>
              <a:t>la realización de:</a:t>
            </a:r>
          </a:p>
          <a:p>
            <a:pPr algn="just">
              <a:spcBef>
                <a:spcPct val="20000"/>
              </a:spcBef>
              <a:buClr>
                <a:srgbClr val="CC3399"/>
              </a:buClr>
              <a:buFont typeface="Wingdings" panose="05000000000000000000" pitchFamily="2" charset="2"/>
              <a:buNone/>
            </a:pPr>
            <a:r>
              <a:rPr lang="es-ES" altLang="es-ES" sz="1600"/>
              <a:t>	- un proyecto d</a:t>
            </a:r>
            <a:r>
              <a:rPr lang="es-ES_tradnl" altLang="es-ES" sz="1600"/>
              <a:t>e investigación industrial o </a:t>
            </a:r>
          </a:p>
          <a:p>
            <a:pPr algn="just">
              <a:spcBef>
                <a:spcPct val="20000"/>
              </a:spcBef>
              <a:buClr>
                <a:srgbClr val="CC3399"/>
              </a:buClr>
              <a:buFont typeface="Wingdings" panose="05000000000000000000" pitchFamily="2" charset="2"/>
              <a:buNone/>
            </a:pPr>
            <a:r>
              <a:rPr lang="es-ES_tradnl" altLang="es-ES" sz="1600"/>
              <a:t>	- un proyecto de desarrollo tecnológico o </a:t>
            </a:r>
          </a:p>
          <a:p>
            <a:pPr algn="just">
              <a:spcBef>
                <a:spcPct val="20000"/>
              </a:spcBef>
              <a:buClr>
                <a:srgbClr val="CC3399"/>
              </a:buClr>
              <a:buFont typeface="Wingdings" panose="05000000000000000000" pitchFamily="2" charset="2"/>
              <a:buNone/>
            </a:pPr>
            <a:r>
              <a:rPr lang="es-ES_tradnl" altLang="es-ES" sz="1600"/>
              <a:t>	- un estudio previo de la viabilidad técnica de dichos proyectos</a:t>
            </a:r>
          </a:p>
          <a:p>
            <a:pPr algn="just">
              <a:spcBef>
                <a:spcPct val="60000"/>
              </a:spcBef>
              <a:buClr>
                <a:srgbClr val="0033CC"/>
              </a:buClr>
              <a:buFont typeface="Wingdings" panose="05000000000000000000" pitchFamily="2" charset="2"/>
              <a:buChar char="Ø"/>
            </a:pPr>
            <a:r>
              <a:rPr lang="es-ES" altLang="es-ES" sz="1600">
                <a:solidFill>
                  <a:srgbClr val="0033CC"/>
                </a:solidFill>
              </a:rPr>
              <a:t> ¿Quién puede solicitar la ayuda? </a:t>
            </a:r>
          </a:p>
          <a:p>
            <a:pPr algn="just">
              <a:spcBef>
                <a:spcPct val="2000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</a:t>
            </a:r>
            <a:r>
              <a:rPr lang="es-ES" altLang="es-ES" sz="1600"/>
              <a:t>- empresas (públicas y privadas)</a:t>
            </a:r>
          </a:p>
          <a:p>
            <a:pPr algn="just">
              <a:spcBef>
                <a:spcPct val="2000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r>
              <a:rPr lang="es-ES" altLang="es-ES" sz="1600"/>
              <a:t>	- spin-off y jóvenes empresas innovadoras</a:t>
            </a:r>
          </a:p>
          <a:p>
            <a:pPr lvl="1" algn="just">
              <a:spcBef>
                <a:spcPct val="20000"/>
              </a:spcBef>
              <a:buClr>
                <a:srgbClr val="0033CC"/>
              </a:buClr>
            </a:pPr>
            <a:r>
              <a:rPr lang="es-ES" altLang="es-ES" sz="1600"/>
              <a:t>- asociaciones empresariales</a:t>
            </a:r>
          </a:p>
          <a:p>
            <a:pPr lvl="1" algn="just">
              <a:spcBef>
                <a:spcPct val="20000"/>
              </a:spcBef>
              <a:buClr>
                <a:srgbClr val="0033CC"/>
              </a:buClr>
            </a:pPr>
            <a:r>
              <a:rPr lang="es-ES" altLang="es-ES" sz="1600"/>
              <a:t>- centros tecnológicos (CCTT) y centros de apoyo a la innovación tecnológica (CAIT)</a:t>
            </a:r>
          </a:p>
          <a:p>
            <a:pPr lvl="1" algn="just">
              <a:spcBef>
                <a:spcPct val="20000"/>
              </a:spcBef>
              <a:buClr>
                <a:srgbClr val="0033CC"/>
              </a:buClr>
            </a:pPr>
            <a:r>
              <a:rPr lang="es-ES" altLang="es-ES" sz="1600"/>
              <a:t>- parques científicos y tecnológicos privados (PCYT)</a:t>
            </a:r>
          </a:p>
          <a:p>
            <a:pPr lvl="1" algn="just">
              <a:spcBef>
                <a:spcPct val="20000"/>
              </a:spcBef>
              <a:buClr>
                <a:srgbClr val="0033CC"/>
              </a:buClr>
            </a:pPr>
            <a:r>
              <a:rPr lang="es-ES" altLang="es-ES" sz="1800"/>
              <a:t>	</a:t>
            </a:r>
          </a:p>
          <a:p>
            <a:pPr lvl="1" algn="just">
              <a:spcBef>
                <a:spcPct val="20000"/>
              </a:spcBef>
              <a:buClr>
                <a:srgbClr val="0033CC"/>
              </a:buClr>
            </a:pPr>
            <a:endParaRPr lang="es-ES" altLang="es-ES" sz="1800"/>
          </a:p>
          <a:p>
            <a:pPr algn="just">
              <a:spcBef>
                <a:spcPct val="20000"/>
              </a:spcBef>
              <a:buClr>
                <a:srgbClr val="0033CC"/>
              </a:buClr>
              <a:buFont typeface="Wingdings" panose="05000000000000000000" pitchFamily="2" charset="2"/>
              <a:buNone/>
            </a:pPr>
            <a:endParaRPr lang="es-ES" altLang="es-ES" sz="1800"/>
          </a:p>
        </p:txBody>
      </p:sp>
      <p:sp>
        <p:nvSpPr>
          <p:cNvPr id="46083" name="9 CuadroTexto"/>
          <p:cNvSpPr txBox="1">
            <a:spLocks noChangeArrowheads="1"/>
          </p:cNvSpPr>
          <p:nvPr/>
        </p:nvSpPr>
        <p:spPr bwMode="auto">
          <a:xfrm>
            <a:off x="884238" y="1298575"/>
            <a:ext cx="7739062" cy="914400"/>
          </a:xfrm>
          <a:prstGeom prst="rect">
            <a:avLst/>
          </a:prstGeom>
          <a:noFill/>
          <a:ln w="19050">
            <a:solidFill>
              <a:srgbClr val="CC33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427038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270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C00000"/>
              </a:buClr>
            </a:pPr>
            <a:r>
              <a:rPr lang="es-ES" altLang="es-ES">
                <a:solidFill>
                  <a:srgbClr val="0033CC"/>
                </a:solidFill>
                <a:cs typeface="Arial" panose="020B0604020202020204" pitchFamily="34" charset="0"/>
              </a:rPr>
              <a:t>Ayudas para la </a:t>
            </a:r>
            <a:r>
              <a:rPr lang="es-ES" altLang="es-ES">
                <a:solidFill>
                  <a:srgbClr val="CC3399"/>
                </a:solidFill>
                <a:cs typeface="Arial" panose="020B0604020202020204" pitchFamily="34" charset="0"/>
              </a:rPr>
              <a:t>contratación</a:t>
            </a:r>
            <a:r>
              <a:rPr lang="es-ES" altLang="es-ES">
                <a:solidFill>
                  <a:srgbClr val="0033CC"/>
                </a:solidFill>
                <a:cs typeface="Arial" panose="020B0604020202020204" pitchFamily="34" charset="0"/>
              </a:rPr>
              <a:t> de personal profesional</a:t>
            </a:r>
          </a:p>
          <a:p>
            <a:pPr algn="ctr">
              <a:spcBef>
                <a:spcPct val="20000"/>
              </a:spcBef>
              <a:buClr>
                <a:srgbClr val="C00000"/>
              </a:buClr>
            </a:pPr>
            <a:r>
              <a:rPr lang="es-ES" altLang="es-ES">
                <a:solidFill>
                  <a:srgbClr val="0033CC"/>
                </a:solidFill>
                <a:cs typeface="Arial" panose="020B0604020202020204" pitchFamily="34" charset="0"/>
              </a:rPr>
              <a:t>y su </a:t>
            </a:r>
            <a:r>
              <a:rPr lang="es-ES" altLang="es-ES">
                <a:solidFill>
                  <a:srgbClr val="CC3399"/>
                </a:solidFill>
                <a:cs typeface="Arial" panose="020B0604020202020204" pitchFamily="34" charset="0"/>
              </a:rPr>
              <a:t>formación</a:t>
            </a:r>
            <a:r>
              <a:rPr lang="es-ES" altLang="es-ES">
                <a:solidFill>
                  <a:srgbClr val="0033CC"/>
                </a:solidFill>
                <a:cs typeface="Arial" panose="020B0604020202020204" pitchFamily="34" charset="0"/>
              </a:rPr>
              <a:t> en Gestión de la Innovación</a:t>
            </a:r>
          </a:p>
        </p:txBody>
      </p:sp>
      <p:grpSp>
        <p:nvGrpSpPr>
          <p:cNvPr id="46084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6087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6089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6091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6090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6088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2508250" y="155575"/>
            <a:ext cx="60261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 2011</a:t>
            </a:r>
            <a:endParaRPr lang="es-ES" altLang="es-ES" sz="2800">
              <a:solidFill>
                <a:srgbClr val="0033CC"/>
              </a:solidFill>
              <a:cs typeface="Arial" panose="020B0604020202020204" pitchFamily="34" charset="0"/>
            </a:endParaRPr>
          </a:p>
        </p:txBody>
      </p:sp>
      <p:pic>
        <p:nvPicPr>
          <p:cNvPr id="46086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971800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2 Rectángulo"/>
          <p:cNvSpPr>
            <a:spLocks noChangeArrowheads="1"/>
          </p:cNvSpPr>
          <p:nvPr/>
        </p:nvSpPr>
        <p:spPr bwMode="auto">
          <a:xfrm>
            <a:off x="0" y="4676775"/>
            <a:ext cx="1828800" cy="1454150"/>
          </a:xfrm>
          <a:prstGeom prst="rect">
            <a:avLst/>
          </a:prstGeom>
          <a:solidFill>
            <a:schemeClr val="bg1">
              <a:alpha val="85881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s-ES" altLang="es-ES" sz="2000"/>
          </a:p>
        </p:txBody>
      </p:sp>
      <p:graphicFrame>
        <p:nvGraphicFramePr>
          <p:cNvPr id="191689" name="Group 201"/>
          <p:cNvGraphicFramePr>
            <a:graphicFrameLocks noGrp="1"/>
          </p:cNvGraphicFramePr>
          <p:nvPr/>
        </p:nvGraphicFramePr>
        <p:xfrm>
          <a:off x="801688" y="1728788"/>
          <a:ext cx="8026400" cy="4192587"/>
        </p:xfrm>
        <a:graphic>
          <a:graphicData uri="http://schemas.openxmlformats.org/drawingml/2006/table">
            <a:tbl>
              <a:tblPr/>
              <a:tblGrid>
                <a:gridCol w="2063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0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64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4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218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LÍNEAS INNCORPORA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+mn-cs"/>
                        </a:rPr>
                        <a:t>SOLICITANTE</a:t>
                      </a:r>
                      <a:endParaRPr kumimoji="0" lang="es-ES_tradnl" sz="10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PGothic" pitchFamily="34" charset="-128"/>
                        <a:cs typeface="+mn-cs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  <a:cs typeface="+mn-cs"/>
                        </a:rPr>
                        <a:t>PROFESIONALES A CONTRATAR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MÁS INFORMACIÓN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9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INNCORPORA-PTQ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(Programa Torres Quevedo)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asociaciones</a:t>
                      </a:r>
                      <a:r>
                        <a:rPr lang="es-ES" sz="1000" baseline="0" dirty="0" smtClean="0"/>
                        <a:t> empresariales, CCTT, CAIT, PCYT</a:t>
                      </a:r>
                      <a:endParaRPr lang="es-ES_tradnl" sz="1000" dirty="0"/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Doctores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3" action="ppaction://hlinksldjump"/>
                        </a:rPr>
                        <a:t>Saltar a esta línea 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1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INNCORPORA-TU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(Titulados Universitarios)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smtClean="0"/>
                        <a:t>Empresas, asociaciones</a:t>
                      </a:r>
                      <a:r>
                        <a:rPr lang="es-ES" sz="1000" baseline="0" smtClean="0"/>
                        <a:t> empresariales, CCTT, CAIT, PCYT</a:t>
                      </a:r>
                      <a:endParaRPr lang="es-ES_tradnl" sz="1000" dirty="0"/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09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INNCORPORA-FPGS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(Formación Profesional de Grado Superior)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asociaciones</a:t>
                      </a:r>
                      <a:r>
                        <a:rPr lang="es-ES" sz="1000" baseline="0" dirty="0" smtClean="0"/>
                        <a:t> empresariales, CCTT, CAIT, PCYT</a:t>
                      </a:r>
                      <a:endParaRPr lang="es-ES_tradnl" sz="1000" dirty="0"/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30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2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5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5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INNCORPORA-EE</a:t>
                      </a: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(Escuelas de Empresas)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asociaciones empresariales, CCTT, CAIT con Escuela de Formación propia</a:t>
                      </a:r>
                      <a:endParaRPr lang="es-ES_tradnl" sz="1000" dirty="0"/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 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6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58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INNCORPORA-CF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(Centros de Formación)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Centros</a:t>
                      </a:r>
                      <a:r>
                        <a:rPr lang="es-ES" sz="1000" baseline="0" dirty="0" smtClean="0"/>
                        <a:t> de Formación de Posgrado y Centros de Formación Profesional</a:t>
                      </a:r>
                      <a:endParaRPr lang="es-ES_tradnl" sz="1000" dirty="0"/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 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7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69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INNCORPORA-II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(Inteligencia Internacional)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1000" dirty="0" smtClean="0"/>
                        <a:t>Empresas, CCTT, CAIT domiciliados en España con filiales o matriz en el extranjero</a:t>
                      </a:r>
                      <a:endParaRPr lang="es-ES_tradnl" sz="1000" dirty="0"/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Universitarios y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Titulados de FP de Grado Superior</a:t>
                      </a: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6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8" action="ppaction://hlinksldjump"/>
                        </a:rPr>
                        <a:t>Saltar a esta línea</a:t>
                      </a:r>
                      <a:endParaRPr kumimoji="0" lang="es-E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382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9" action="ppaction://hlinksldjump"/>
                        </a:rPr>
                        <a:t>Más información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L="91434" marR="91434" marT="45715" marB="45715" anchor="ctr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47151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7155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7157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7159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7158" name="Picture 7"/>
              <p:cNvPicPr>
                <a:picLocks noChangeAspect="1" noChangeArrowheads="1"/>
              </p:cNvPicPr>
              <p:nvPr/>
            </p:nvPicPr>
            <p:blipFill>
              <a:blip r:embed="rId1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7156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47152" name="Rectangle 2"/>
          <p:cNvSpPr>
            <a:spLocks noChangeArrowheads="1"/>
          </p:cNvSpPr>
          <p:nvPr/>
        </p:nvSpPr>
        <p:spPr bwMode="auto">
          <a:xfrm>
            <a:off x="2508250" y="155575"/>
            <a:ext cx="60261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 2011</a:t>
            </a:r>
            <a:endParaRPr lang="es-ES" altLang="es-ES" sz="2800">
              <a:solidFill>
                <a:srgbClr val="0033CC"/>
              </a:solidFill>
              <a:cs typeface="Arial" panose="020B0604020202020204" pitchFamily="34" charset="0"/>
            </a:endParaRPr>
          </a:p>
        </p:txBody>
      </p:sp>
      <p:pic>
        <p:nvPicPr>
          <p:cNvPr id="47153" name="9 Imagen" descr="inncorpora.jp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971800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54" name="Text Box 171"/>
          <p:cNvSpPr txBox="1">
            <a:spLocks noChangeArrowheads="1"/>
          </p:cNvSpPr>
          <p:nvPr/>
        </p:nvSpPr>
        <p:spPr bwMode="auto">
          <a:xfrm>
            <a:off x="1316038" y="1012825"/>
            <a:ext cx="68818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s-ES" altLang="es-ES" sz="1800">
                <a:solidFill>
                  <a:srgbClr val="0033CC"/>
                </a:solidFill>
              </a:rPr>
              <a:t>Existen </a:t>
            </a:r>
            <a:r>
              <a:rPr lang="es-ES" altLang="es-ES" sz="1800" b="1">
                <a:solidFill>
                  <a:srgbClr val="CC3399"/>
                </a:solidFill>
              </a:rPr>
              <a:t>distintas modalidades de INNCORPORA </a:t>
            </a:r>
            <a:r>
              <a:rPr lang="es-ES" altLang="es-ES" sz="1800">
                <a:solidFill>
                  <a:srgbClr val="0033CC"/>
                </a:solidFill>
              </a:rPr>
              <a:t>en función de la titulación del personal a contratar y de la entidad solicitante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s-ES_tradnl" altLang="es-ES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8131" name="Rectangle 5"/>
          <p:cNvSpPr>
            <a:spLocks noChangeArrowheads="1"/>
          </p:cNvSpPr>
          <p:nvPr/>
        </p:nvSpPr>
        <p:spPr bwMode="auto">
          <a:xfrm>
            <a:off x="1733550" y="1296988"/>
            <a:ext cx="6967538" cy="470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825" tIns="37022" rIns="70825" bIns="37022">
            <a:spAutoFit/>
          </a:bodyPr>
          <a:lstStyle>
            <a:lvl1pPr marL="358775" indent="-358775" defTabSz="241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241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241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241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2413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241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241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241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2413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/>
              <a:t>				Ayudas para la contratación de </a:t>
            </a:r>
            <a:r>
              <a:rPr lang="es-ES" altLang="es-ES" sz="1800" b="1">
                <a:solidFill>
                  <a:srgbClr val="0033CC"/>
                </a:solidFill>
              </a:rPr>
              <a:t>Doctores</a:t>
            </a:r>
            <a:endParaRPr lang="es-ES" altLang="es-ES" sz="1800"/>
          </a:p>
          <a:p>
            <a:pPr>
              <a:spcBef>
                <a:spcPts val="18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800"/>
              <a:t>Se subvencionan </a:t>
            </a:r>
            <a:r>
              <a:rPr lang="es-ES" altLang="es-ES" sz="1800">
                <a:solidFill>
                  <a:srgbClr val="CC3399"/>
                </a:solidFill>
              </a:rPr>
              <a:t>sueldo y seguridad social</a:t>
            </a:r>
            <a:r>
              <a:rPr lang="es-ES" altLang="es-ES" sz="1800"/>
              <a:t> </a:t>
            </a:r>
            <a:r>
              <a:rPr lang="es-ES" altLang="es-ES" sz="1800">
                <a:solidFill>
                  <a:srgbClr val="CC3399"/>
                </a:solidFill>
              </a:rPr>
              <a:t>(*)</a:t>
            </a:r>
          </a:p>
          <a:p>
            <a:pPr algn="just">
              <a:spcBef>
                <a:spcPts val="12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800"/>
              <a:t>Además, se ofrece </a:t>
            </a:r>
            <a:r>
              <a:rPr lang="es-ES" altLang="es-ES" sz="1800">
                <a:solidFill>
                  <a:srgbClr val="CC3399"/>
                </a:solidFill>
              </a:rPr>
              <a:t>ayuda para la formación del contratado:</a:t>
            </a:r>
            <a:r>
              <a:rPr lang="es-ES" altLang="es-ES" sz="1800"/>
              <a:t> se subvenciona hasta 3.000 € del coste del curso Gestores en Valorización Tecnológica (impartido por la FECYT), de 180 horas lectivas</a:t>
            </a:r>
          </a:p>
          <a:p>
            <a:pPr algn="ctr">
              <a:spcBef>
                <a:spcPts val="24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/>
              <a:t>La entidad solicitante  </a:t>
            </a:r>
            <a:r>
              <a:rPr lang="es-ES" altLang="es-ES" sz="1800" u="sng">
                <a:solidFill>
                  <a:srgbClr val="0033CC"/>
                </a:solidFill>
              </a:rPr>
              <a:t>no puede haber tenido vinculación laboral </a:t>
            </a:r>
            <a:r>
              <a:rPr lang="es-ES" altLang="es-ES" sz="1800"/>
              <a:t>con el doctor en el periodo 1 octubre 2009 – 18 mayo 2010</a:t>
            </a:r>
          </a:p>
          <a:p>
            <a:pPr algn="ctr">
              <a:spcBef>
                <a:spcPts val="24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/>
              <a:t>Duración mínima del contrato:</a:t>
            </a:r>
            <a:r>
              <a:rPr lang="es-ES" altLang="es-ES" sz="1800">
                <a:solidFill>
                  <a:srgbClr val="0033CC"/>
                </a:solidFill>
              </a:rPr>
              <a:t> 1 año</a:t>
            </a:r>
            <a:r>
              <a:rPr lang="es-ES" altLang="es-ES" sz="1800"/>
              <a:t> (a tiempo completo)</a:t>
            </a:r>
          </a:p>
          <a:p>
            <a:pPr algn="just"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2000"/>
              <a:t>	</a:t>
            </a:r>
            <a:endParaRPr lang="es-ES" altLang="es-ES" sz="1100"/>
          </a:p>
          <a:p>
            <a:pPr algn="ctr"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altLang="es-ES" sz="2000" b="1">
                <a:solidFill>
                  <a:srgbClr val="CC3399"/>
                </a:solidFill>
              </a:rPr>
              <a:t>	</a:t>
            </a:r>
            <a:r>
              <a:rPr lang="es-ES" altLang="es-ES" sz="1400" b="1">
                <a:solidFill>
                  <a:srgbClr val="CC3399"/>
                </a:solidFill>
              </a:rPr>
              <a:t>(*)</a:t>
            </a:r>
            <a:r>
              <a:rPr lang="es-ES" altLang="es-ES" sz="2000" b="1">
                <a:solidFill>
                  <a:srgbClr val="CC3399"/>
                </a:solidFill>
              </a:rPr>
              <a:t> </a:t>
            </a:r>
            <a:r>
              <a:rPr lang="es-ES" altLang="es-ES" sz="1200"/>
              <a:t>El porcentaje subvencionado variará según el tipo de proyecto a desarrollar por el doctor y el tipo de entidad solicitante, tal y como se establece en la Convocatoria de la ayuda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altLang="es-ES" sz="1200" b="1">
                <a:solidFill>
                  <a:srgbClr val="CC3399"/>
                </a:solidFill>
              </a:rPr>
              <a:t>	</a:t>
            </a:r>
            <a:endParaRPr lang="es-ES" altLang="es-ES" sz="1200">
              <a:solidFill>
                <a:schemeClr val="accent2"/>
              </a:solidFill>
            </a:endParaRPr>
          </a:p>
        </p:txBody>
      </p:sp>
      <p:grpSp>
        <p:nvGrpSpPr>
          <p:cNvPr id="48132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8135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8137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8139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8138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8136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48133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LÍNEA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 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</a:t>
            </a: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-PTQ</a:t>
            </a:r>
          </a:p>
        </p:txBody>
      </p:sp>
      <p:pic>
        <p:nvPicPr>
          <p:cNvPr id="48134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s-ES_tradnl" altLang="es-ES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49155" name="Rectangle 5"/>
          <p:cNvSpPr>
            <a:spLocks noChangeArrowheads="1"/>
          </p:cNvSpPr>
          <p:nvPr/>
        </p:nvSpPr>
        <p:spPr bwMode="auto">
          <a:xfrm>
            <a:off x="250825" y="1057275"/>
            <a:ext cx="8545513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825" tIns="37022" rIns="70825" bIns="37022">
            <a:spAutoFit/>
          </a:bodyPr>
          <a:lstStyle>
            <a:lvl1pPr marL="358775" indent="-358775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ES" altLang="es-ES" sz="1800"/>
              <a:t>Ayudas para la contratación de </a:t>
            </a:r>
          </a:p>
          <a:p>
            <a:pPr algn="ctr" eaLnBrk="1" hangingPunct="1"/>
            <a:r>
              <a:rPr lang="es-ES" altLang="es-ES" sz="1800" b="1">
                <a:solidFill>
                  <a:srgbClr val="0033CC"/>
                </a:solidFill>
              </a:rPr>
              <a:t>Titulados Universitarios (TU)</a:t>
            </a:r>
            <a:endParaRPr lang="es-ES" altLang="es-ES" sz="1800"/>
          </a:p>
          <a:p>
            <a:pPr algn="just">
              <a:spcBef>
                <a:spcPts val="25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La ayuda financia</a:t>
            </a:r>
            <a:r>
              <a:rPr lang="es-ES" altLang="es-ES" sz="1600">
                <a:solidFill>
                  <a:srgbClr val="CC3399"/>
                </a:solidFill>
              </a:rPr>
              <a:t> (sueldo + seguridad social + costes indirectos</a:t>
            </a:r>
            <a:r>
              <a:rPr lang="es-ES" altLang="es-ES" sz="1600" baseline="30000">
                <a:solidFill>
                  <a:srgbClr val="CC3399"/>
                </a:solidFill>
              </a:rPr>
              <a:t>*</a:t>
            </a:r>
            <a:r>
              <a:rPr lang="es-ES" altLang="es-ES" sz="1600">
                <a:solidFill>
                  <a:srgbClr val="CC3399"/>
                </a:solidFill>
              </a:rPr>
              <a:t>) </a:t>
            </a:r>
            <a:r>
              <a:rPr lang="es-ES" altLang="es-ES" sz="1600"/>
              <a:t>mediante dos modalidades, que se complementan:</a:t>
            </a:r>
          </a:p>
          <a:p>
            <a:pPr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Subvención</a:t>
            </a:r>
            <a:r>
              <a:rPr lang="es-ES" altLang="es-ES" sz="1400"/>
              <a:t> (a fondo perdido) de hasta el 10% del total financiable</a:t>
            </a:r>
          </a:p>
          <a:p>
            <a:pPr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  <a:r>
              <a:rPr lang="es-ES" altLang="es-ES" sz="1400">
                <a:solidFill>
                  <a:srgbClr val="0033CC"/>
                </a:solidFill>
              </a:rPr>
              <a:t>	</a:t>
            </a:r>
            <a:r>
              <a:rPr lang="es-ES" altLang="es-ES" sz="1400" b="1">
                <a:solidFill>
                  <a:srgbClr val="0033CC"/>
                </a:solidFill>
              </a:rPr>
              <a:t>Préstamo</a:t>
            </a:r>
            <a:r>
              <a:rPr lang="es-ES" altLang="es-ES" sz="1400"/>
              <a:t> de hasta el 100% del total financiable</a:t>
            </a:r>
          </a:p>
          <a:p>
            <a:pPr>
              <a:buClr>
                <a:srgbClr val="CC3399"/>
              </a:buClr>
              <a:buSzPct val="100000"/>
            </a:pPr>
            <a:r>
              <a:rPr lang="es-ES" altLang="es-ES" sz="1400"/>
              <a:t>		El préstamo es al 0%, 9 años de amortización con 3 de carencia, sin avales</a:t>
            </a:r>
          </a:p>
          <a:p>
            <a:pPr algn="just">
              <a:spcBef>
                <a:spcPts val="18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Esta línea incluye </a:t>
            </a:r>
            <a:r>
              <a:rPr lang="es-ES" altLang="es-ES" sz="1600">
                <a:solidFill>
                  <a:srgbClr val="CC3399"/>
                </a:solidFill>
              </a:rPr>
              <a:t>formación obligatoria y gratuita </a:t>
            </a:r>
            <a:r>
              <a:rPr lang="es-ES" altLang="es-ES" sz="1600"/>
              <a:t>del contratado en el curso Executive Master en Innovación (impartido por la EOI), de 265 horas lectivas</a:t>
            </a:r>
          </a:p>
          <a:p>
            <a:pPr algn="ctr">
              <a:spcBef>
                <a:spcPts val="23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/>
              <a:t>La entidad solicitante </a:t>
            </a:r>
            <a:r>
              <a:rPr lang="es-ES" alt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altLang="es-ES" sz="1600"/>
              <a:t> con el profesional en el periodo 1 junio 2010 - 16 mayo 2011</a:t>
            </a:r>
          </a:p>
          <a:p>
            <a:pPr algn="just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endParaRPr lang="es-ES" altLang="es-ES" sz="1600"/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/>
              <a:t>Duración mínima del contrato:</a:t>
            </a:r>
            <a:r>
              <a:rPr lang="es-ES" altLang="es-ES" sz="1600">
                <a:solidFill>
                  <a:srgbClr val="0033CC"/>
                </a:solidFill>
              </a:rPr>
              <a:t> 1 año</a:t>
            </a:r>
            <a:r>
              <a:rPr lang="es-ES" altLang="es-ES" sz="1600"/>
              <a:t> (a tiempo completo)</a:t>
            </a:r>
          </a:p>
          <a:p>
            <a:pPr algn="just"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endParaRPr lang="es-ES" altLang="es-ES" sz="180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  <a:r>
              <a:rPr lang="es-ES" altLang="es-ES" sz="1400" b="1">
                <a:solidFill>
                  <a:srgbClr val="CC3399"/>
                </a:solidFill>
              </a:rPr>
              <a:t>		</a:t>
            </a:r>
            <a:r>
              <a:rPr lang="es-ES" altLang="es-ES" sz="1200" b="1">
                <a:solidFill>
                  <a:srgbClr val="CC3399"/>
                </a:solidFill>
              </a:rPr>
              <a:t>(*) </a:t>
            </a:r>
            <a:r>
              <a:rPr lang="es-ES" altLang="es-ES" sz="1200"/>
              <a:t>Los </a:t>
            </a:r>
            <a:r>
              <a:rPr lang="es-ES" altLang="es-ES" sz="1200" b="1"/>
              <a:t>costes indirectos</a:t>
            </a:r>
            <a:r>
              <a:rPr lang="es-ES" altLang="es-ES" sz="1200"/>
              <a:t> se calculan como el 20% de (sueldo + seguridad social)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endParaRPr lang="es-ES" altLang="es-ES" sz="1000"/>
          </a:p>
        </p:txBody>
      </p:sp>
      <p:grpSp>
        <p:nvGrpSpPr>
          <p:cNvPr id="49156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49159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49161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49163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49162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49160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49157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LÍNEA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 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</a:t>
            </a: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-TU</a:t>
            </a:r>
          </a:p>
        </p:txBody>
      </p:sp>
      <p:pic>
        <p:nvPicPr>
          <p:cNvPr id="49158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s-ES_tradnl" altLang="es-ES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50825" y="1058863"/>
            <a:ext cx="8580438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825" tIns="37022" rIns="70825" bIns="37022">
            <a:spAutoFit/>
          </a:bodyPr>
          <a:lstStyle>
            <a:lvl1pPr marL="358775" indent="-358775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/>
            <a:r>
              <a:rPr lang="es-ES" altLang="es-ES" sz="1800"/>
              <a:t>Ayudas para la contratación de </a:t>
            </a:r>
          </a:p>
          <a:p>
            <a:pPr algn="ctr" eaLnBrk="1" hangingPunct="1"/>
            <a:r>
              <a:rPr lang="es-ES" altLang="es-ES" sz="1800" b="1">
                <a:solidFill>
                  <a:srgbClr val="0033CC"/>
                </a:solidFill>
              </a:rPr>
              <a:t>titulados en Formación Profesional de Grado Superior (FPGS)</a:t>
            </a:r>
            <a:endParaRPr lang="es-ES" altLang="es-ES" sz="1800"/>
          </a:p>
          <a:p>
            <a:pPr algn="just">
              <a:spcBef>
                <a:spcPts val="25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La ayuda financia</a:t>
            </a:r>
            <a:r>
              <a:rPr lang="es-ES" altLang="es-ES" sz="1600">
                <a:solidFill>
                  <a:srgbClr val="CC3399"/>
                </a:solidFill>
              </a:rPr>
              <a:t> (sueldo + seguridad social + costes indirectos*) </a:t>
            </a:r>
            <a:r>
              <a:rPr lang="es-ES" altLang="es-ES" sz="1600"/>
              <a:t>mediante dos modalidades, que se complementan:</a:t>
            </a:r>
          </a:p>
          <a:p>
            <a:pPr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Subvención</a:t>
            </a:r>
            <a:r>
              <a:rPr lang="es-ES" altLang="es-ES" sz="1400"/>
              <a:t> (a fondo perdido) de hasta el 10% del total financiable</a:t>
            </a:r>
          </a:p>
          <a:p>
            <a:pPr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Préstamo</a:t>
            </a:r>
            <a:r>
              <a:rPr lang="es-ES" altLang="es-ES" sz="1400"/>
              <a:t> de hasta el 100% del total financiable</a:t>
            </a:r>
          </a:p>
          <a:p>
            <a:pPr>
              <a:buClr>
                <a:srgbClr val="CC3399"/>
              </a:buClr>
              <a:buSzPct val="100000"/>
            </a:pPr>
            <a:r>
              <a:rPr lang="es-ES" altLang="es-ES" sz="1400"/>
              <a:t>		El préstamo es al 0%, 9 años de amortización con 3 de carencia, sin avales</a:t>
            </a:r>
          </a:p>
          <a:p>
            <a:pPr algn="just">
              <a:spcBef>
                <a:spcPts val="18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Esta línea incluye </a:t>
            </a:r>
            <a:r>
              <a:rPr lang="es-ES" altLang="es-ES" sz="1600">
                <a:solidFill>
                  <a:srgbClr val="CC3399"/>
                </a:solidFill>
              </a:rPr>
              <a:t>formación obligatoria y gratuita </a:t>
            </a:r>
            <a:r>
              <a:rPr lang="es-ES" altLang="es-ES" sz="1600"/>
              <a:t>del contratado en el Programa de Desarrollo Profesional en Innovación Sostenible (impartido por la EOI), de 165 horas lectivas.</a:t>
            </a:r>
          </a:p>
          <a:p>
            <a:pPr algn="just">
              <a:spcBef>
                <a:spcPts val="1800"/>
              </a:spcBef>
              <a:buClr>
                <a:srgbClr val="CC3399"/>
              </a:buClr>
              <a:buSzPct val="100000"/>
            </a:pPr>
            <a:r>
              <a:rPr lang="es-ES" altLang="es-ES" sz="1600"/>
              <a:t>	La entidad solicitante </a:t>
            </a:r>
            <a:r>
              <a:rPr lang="es-ES" alt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altLang="es-ES" sz="1600"/>
              <a:t> con el profesional en el 				periodo 1 junio 2010 - 16 mayo 2011</a:t>
            </a:r>
          </a:p>
          <a:p>
            <a:pPr algn="just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endParaRPr lang="es-ES" altLang="es-ES" sz="1600"/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/>
              <a:t>		Duración mínima del contrato:</a:t>
            </a:r>
            <a:r>
              <a:rPr lang="es-ES" altLang="es-ES" sz="1600">
                <a:solidFill>
                  <a:srgbClr val="0033CC"/>
                </a:solidFill>
              </a:rPr>
              <a:t> 1 año</a:t>
            </a:r>
            <a:r>
              <a:rPr lang="es-ES" altLang="es-ES" sz="1600"/>
              <a:t> (a tiempo completo)</a:t>
            </a:r>
          </a:p>
          <a:p>
            <a:pPr algn="just"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endParaRPr lang="es-ES" altLang="es-ES" sz="180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  <a:r>
              <a:rPr lang="es-ES" altLang="es-ES" sz="1400" b="1">
                <a:solidFill>
                  <a:srgbClr val="CC3399"/>
                </a:solidFill>
              </a:rPr>
              <a:t>		       </a:t>
            </a:r>
            <a:r>
              <a:rPr lang="es-ES" altLang="es-ES" sz="1200" b="1">
                <a:solidFill>
                  <a:srgbClr val="CC3399"/>
                </a:solidFill>
              </a:rPr>
              <a:t>(*) </a:t>
            </a:r>
            <a:r>
              <a:rPr lang="es-ES" altLang="es-ES" sz="1200"/>
              <a:t>Los </a:t>
            </a:r>
            <a:r>
              <a:rPr lang="es-ES" altLang="es-ES" sz="1200" b="1"/>
              <a:t>costes indirectos</a:t>
            </a:r>
            <a:r>
              <a:rPr lang="es-ES" altLang="es-ES" sz="1200"/>
              <a:t> se calculan como el 20% de (sueldo + seguridad social)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endParaRPr lang="es-ES" altLang="es-ES" sz="1000"/>
          </a:p>
        </p:txBody>
      </p:sp>
      <p:grpSp>
        <p:nvGrpSpPr>
          <p:cNvPr id="50180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0183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0185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0187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0186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0184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50181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LÍNEA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 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</a:t>
            </a: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-FPGS</a:t>
            </a:r>
          </a:p>
        </p:txBody>
      </p:sp>
      <p:pic>
        <p:nvPicPr>
          <p:cNvPr id="50182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s-ES_tradnl" altLang="es-ES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50825" y="973138"/>
            <a:ext cx="8642350" cy="601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825" tIns="37022" rIns="70825" bIns="37022">
            <a:spAutoFit/>
          </a:bodyPr>
          <a:lstStyle>
            <a:lvl1pPr marL="358775" indent="-358775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/>
              <a:t>Ayudas para la contratación de 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 b="1">
                <a:solidFill>
                  <a:srgbClr val="0033CC"/>
                </a:solidFill>
              </a:rPr>
              <a:t>Titulados Universitarios y FP de Grado Superior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>
                <a:solidFill>
                  <a:srgbClr val="CC3399"/>
                </a:solidFill>
              </a:rPr>
              <a:t>por parte de empresas, asociaciones empresariales, centros tecnológicos y centros de apoyo a la innovación tecnológica con </a:t>
            </a:r>
            <a:r>
              <a:rPr lang="es-ES" altLang="es-ES" sz="1800" b="1">
                <a:solidFill>
                  <a:srgbClr val="CC3399"/>
                </a:solidFill>
              </a:rPr>
              <a:t>escuela de formación propia</a:t>
            </a:r>
          </a:p>
          <a:p>
            <a:pPr>
              <a:spcBef>
                <a:spcPts val="15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La ayuda financia</a:t>
            </a:r>
            <a:r>
              <a:rPr lang="es-ES" altLang="es-ES" sz="1600">
                <a:solidFill>
                  <a:srgbClr val="CC3399"/>
                </a:solidFill>
              </a:rPr>
              <a:t> (sueldo + seguridad social + costes indirectos*) </a:t>
            </a:r>
            <a:r>
              <a:rPr lang="es-ES" altLang="es-ES" sz="1600"/>
              <a:t>mediante dos modalidades, que se complementan:</a:t>
            </a:r>
          </a:p>
          <a:p>
            <a:pPr>
              <a:spcBef>
                <a:spcPct val="300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Subvención</a:t>
            </a:r>
            <a:r>
              <a:rPr lang="es-ES" altLang="es-ES" sz="1400"/>
              <a:t> (a fondo perdido) de hasta el 10% del total financiable</a:t>
            </a:r>
          </a:p>
          <a:p>
            <a:pPr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  <a:r>
              <a:rPr lang="es-ES" altLang="es-ES" sz="1400">
                <a:solidFill>
                  <a:srgbClr val="0033CC"/>
                </a:solidFill>
              </a:rPr>
              <a:t>	</a:t>
            </a:r>
            <a:r>
              <a:rPr lang="es-ES" altLang="es-ES" sz="1400" b="1">
                <a:solidFill>
                  <a:srgbClr val="0033CC"/>
                </a:solidFill>
              </a:rPr>
              <a:t>Préstamo</a:t>
            </a:r>
            <a:r>
              <a:rPr lang="es-ES" altLang="es-ES" sz="1400"/>
              <a:t> de hasta el 100% del total financiable</a:t>
            </a:r>
          </a:p>
          <a:p>
            <a:pPr>
              <a:buClr>
                <a:srgbClr val="CC3399"/>
              </a:buClr>
              <a:buSzPct val="100000"/>
            </a:pPr>
            <a:r>
              <a:rPr lang="es-ES" altLang="es-ES" sz="1400"/>
              <a:t>		El préstamo es al 0%, 9 años de amortización con 3 de carencia, sin avales</a:t>
            </a:r>
          </a:p>
          <a:p>
            <a:pPr algn="just">
              <a:spcBef>
                <a:spcPct val="500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Esta línea incluye </a:t>
            </a:r>
            <a:r>
              <a:rPr lang="es-ES" altLang="es-ES" sz="1600">
                <a:solidFill>
                  <a:srgbClr val="CC3399"/>
                </a:solidFill>
              </a:rPr>
              <a:t>formación obligatoria e impartida por la escuela de formación de la entidad</a:t>
            </a:r>
            <a:r>
              <a:rPr lang="es-ES" altLang="es-ES" sz="1600"/>
              <a:t> (mínimo 150 horas lectivas). Por cada profesional contratado se subvenciona hasta 2.000 € del coste del curso</a:t>
            </a:r>
          </a:p>
          <a:p>
            <a:pPr algn="just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endParaRPr lang="es-ES" altLang="es-ES" sz="1600"/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/>
              <a:t>			La entidad solicitante </a:t>
            </a:r>
            <a:r>
              <a:rPr lang="es-ES" alt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altLang="es-ES" sz="1600"/>
              <a:t> con 		el profesional en el periodo 1 junio 2010 - 19 mayo 2011</a:t>
            </a:r>
          </a:p>
          <a:p>
            <a:pPr algn="ctr">
              <a:lnSpc>
                <a:spcPct val="160000"/>
              </a:lnSpc>
              <a:spcBef>
                <a:spcPts val="6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   </a:t>
            </a:r>
            <a:r>
              <a:rPr lang="es-ES" altLang="es-ES" sz="1600"/>
              <a:t>Duración mínima del contrato:</a:t>
            </a:r>
            <a:r>
              <a:rPr lang="es-ES" altLang="es-ES" sz="1600">
                <a:solidFill>
                  <a:srgbClr val="0033CC"/>
                </a:solidFill>
              </a:rPr>
              <a:t> 18 meses</a:t>
            </a:r>
            <a:r>
              <a:rPr lang="es-ES" altLang="es-ES" sz="1600"/>
              <a:t> (a tiempo completo)</a:t>
            </a:r>
          </a:p>
          <a:p>
            <a:pPr algn="ctr">
              <a:lnSpc>
                <a:spcPct val="160000"/>
              </a:lnSpc>
              <a:spcBef>
                <a:spcPct val="5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200" b="1">
                <a:solidFill>
                  <a:srgbClr val="CC3399"/>
                </a:solidFill>
              </a:rPr>
              <a:t>                    (*) </a:t>
            </a:r>
            <a:r>
              <a:rPr lang="es-ES" altLang="es-ES" sz="1200"/>
              <a:t>Los </a:t>
            </a:r>
            <a:r>
              <a:rPr lang="es-ES" altLang="es-ES" sz="1200" b="1"/>
              <a:t>costes indirectos</a:t>
            </a:r>
            <a:r>
              <a:rPr lang="es-ES" altLang="es-ES" sz="1200"/>
              <a:t> se calculan como el 20% de (sueldo + seguridad social)</a:t>
            </a:r>
          </a:p>
          <a:p>
            <a:pPr eaLnBrk="1" hangingPunct="1"/>
            <a:endParaRPr lang="es-ES" altLang="es-ES" sz="1200"/>
          </a:p>
          <a:p>
            <a:pPr algn="just"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endParaRPr lang="es-ES" altLang="es-ES" sz="120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altLang="es-ES" sz="1400" b="1">
                <a:solidFill>
                  <a:srgbClr val="CC3399"/>
                </a:solidFill>
              </a:rPr>
              <a:t>		</a:t>
            </a:r>
          </a:p>
        </p:txBody>
      </p:sp>
      <p:grpSp>
        <p:nvGrpSpPr>
          <p:cNvPr id="51204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1207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1209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1211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1210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1208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51205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LÍNEA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 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</a:t>
            </a: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-EE</a:t>
            </a:r>
          </a:p>
        </p:txBody>
      </p:sp>
      <p:pic>
        <p:nvPicPr>
          <p:cNvPr id="51206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s-ES_tradnl" altLang="es-ES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50825" y="973138"/>
            <a:ext cx="8675688" cy="627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825" tIns="37022" rIns="70825" bIns="37022">
            <a:spAutoFit/>
          </a:bodyPr>
          <a:lstStyle>
            <a:lvl1pPr marL="358775" indent="-358775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/>
              <a:t>Ayudas para la contratación de 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 b="1">
                <a:solidFill>
                  <a:srgbClr val="0033CC"/>
                </a:solidFill>
              </a:rPr>
              <a:t>Titulados Universitarios y de FP de Grado Superior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endParaRPr lang="es-ES" altLang="es-ES" sz="1800" b="1">
              <a:solidFill>
                <a:srgbClr val="CC3399"/>
              </a:solidFill>
            </a:endParaRPr>
          </a:p>
          <a:p>
            <a:pPr algn="just"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La solicitud la presenta un</a:t>
            </a:r>
            <a:r>
              <a:rPr lang="es-ES" altLang="es-ES" sz="1600">
                <a:solidFill>
                  <a:srgbClr val="CC3399"/>
                </a:solidFill>
              </a:rPr>
              <a:t> Centro de Formación de Posgrado o un Centro de Formación Profesional, </a:t>
            </a:r>
            <a:r>
              <a:rPr lang="es-ES" altLang="es-ES" sz="1600"/>
              <a:t>por orden de la entidad que solicita ayuda para la contratación del profesional</a:t>
            </a:r>
            <a:endParaRPr lang="es-ES" altLang="es-ES" sz="1600" u="sng"/>
          </a:p>
          <a:p>
            <a:pPr algn="just">
              <a:spcBef>
                <a:spcPts val="12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La ayuda financia</a:t>
            </a:r>
            <a:r>
              <a:rPr lang="es-ES" altLang="es-ES" sz="1600">
                <a:solidFill>
                  <a:srgbClr val="CC3399"/>
                </a:solidFill>
              </a:rPr>
              <a:t> (sueldo + seguridad social + costes indirectos*) </a:t>
            </a:r>
            <a:r>
              <a:rPr lang="es-ES" altLang="es-ES" sz="1600"/>
              <a:t>mediante dos modalidades, que se complementan:</a:t>
            </a:r>
          </a:p>
          <a:p>
            <a:pPr>
              <a:spcBef>
                <a:spcPct val="300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Subvención</a:t>
            </a:r>
            <a:r>
              <a:rPr lang="es-ES" altLang="es-ES" sz="1400"/>
              <a:t> (a fondo perdido) de hasta el 10% del total financiable</a:t>
            </a:r>
          </a:p>
          <a:p>
            <a:pPr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  <a:r>
              <a:rPr lang="es-ES" altLang="es-ES" sz="1400">
                <a:solidFill>
                  <a:srgbClr val="0033CC"/>
                </a:solidFill>
              </a:rPr>
              <a:t>	</a:t>
            </a:r>
            <a:r>
              <a:rPr lang="es-ES" altLang="es-ES" sz="1400" b="1">
                <a:solidFill>
                  <a:srgbClr val="0033CC"/>
                </a:solidFill>
              </a:rPr>
              <a:t>Préstamo</a:t>
            </a:r>
            <a:r>
              <a:rPr lang="es-ES" altLang="es-ES" sz="1400"/>
              <a:t> de hasta el 100% del total financiable</a:t>
            </a:r>
          </a:p>
          <a:p>
            <a:pPr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	El préstamo es al 0%, 9 años de amortización con 3 de carencia, sin avales</a:t>
            </a:r>
          </a:p>
          <a:p>
            <a:pPr algn="just">
              <a:spcBef>
                <a:spcPts val="12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Esta línea incluye </a:t>
            </a:r>
            <a:r>
              <a:rPr lang="es-ES" altLang="es-ES" sz="1600">
                <a:solidFill>
                  <a:srgbClr val="CC3399"/>
                </a:solidFill>
              </a:rPr>
              <a:t>formación obligatoria e impartida por el centro de formación solicitante</a:t>
            </a:r>
            <a:r>
              <a:rPr lang="es-ES" altLang="es-ES" sz="1600"/>
              <a:t> (mínimo 150 horas lectivas). Por cada profesional contratado se subvenciona hasta 4.000€ del coste del curso</a:t>
            </a:r>
          </a:p>
          <a:p>
            <a:pPr algn="ctr">
              <a:spcBef>
                <a:spcPts val="18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/>
              <a:t>			La entidad que contrata </a:t>
            </a:r>
            <a:r>
              <a:rPr lang="es-ES" alt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altLang="es-ES" sz="1600"/>
              <a:t> 		con el profesional en el periodo 1 junio 2010 - 14 junio 2011</a:t>
            </a:r>
          </a:p>
          <a:p>
            <a:pPr algn="ctr">
              <a:spcBef>
                <a:spcPts val="18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  </a:t>
            </a:r>
            <a:r>
              <a:rPr lang="es-ES" altLang="es-ES" sz="1600"/>
              <a:t>Duración mínima del contrato:</a:t>
            </a:r>
            <a:r>
              <a:rPr lang="es-ES" altLang="es-ES" sz="1600">
                <a:solidFill>
                  <a:srgbClr val="0033CC"/>
                </a:solidFill>
              </a:rPr>
              <a:t> 18 meses</a:t>
            </a:r>
            <a:r>
              <a:rPr lang="es-ES" altLang="es-ES" sz="1600"/>
              <a:t> (a tiempo completo)</a:t>
            </a:r>
          </a:p>
          <a:p>
            <a:pPr algn="ctr">
              <a:lnSpc>
                <a:spcPct val="16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 b="1">
                <a:solidFill>
                  <a:srgbClr val="CC3399"/>
                </a:solidFill>
              </a:rPr>
              <a:t>		  </a:t>
            </a:r>
            <a:r>
              <a:rPr lang="es-ES" altLang="es-ES" sz="1200" b="1">
                <a:solidFill>
                  <a:srgbClr val="CC3399"/>
                </a:solidFill>
              </a:rPr>
              <a:t>(*) </a:t>
            </a:r>
            <a:r>
              <a:rPr lang="es-ES" altLang="es-ES" sz="1200"/>
              <a:t>Los </a:t>
            </a:r>
            <a:r>
              <a:rPr lang="es-ES" altLang="es-ES" sz="1200" b="1"/>
              <a:t>costes indirectos</a:t>
            </a:r>
            <a:r>
              <a:rPr lang="es-ES" altLang="es-ES" sz="1200"/>
              <a:t> se calculan como el 20% de (sueldo + seguridad social)</a:t>
            </a:r>
          </a:p>
          <a:p>
            <a:pPr eaLnBrk="1" hangingPunct="1"/>
            <a:endParaRPr lang="es-ES" altLang="es-ES" sz="1200"/>
          </a:p>
          <a:p>
            <a:pPr algn="just"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endParaRPr lang="es-ES" altLang="es-ES" sz="120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altLang="es-ES" sz="1400" b="1">
                <a:solidFill>
                  <a:srgbClr val="CC3399"/>
                </a:solidFill>
              </a:rPr>
              <a:t>		</a:t>
            </a:r>
          </a:p>
        </p:txBody>
      </p:sp>
      <p:grpSp>
        <p:nvGrpSpPr>
          <p:cNvPr id="52228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2231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2233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2235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2234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2232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52229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LÍNEA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 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</a:t>
            </a: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-CF</a:t>
            </a:r>
          </a:p>
        </p:txBody>
      </p:sp>
      <p:pic>
        <p:nvPicPr>
          <p:cNvPr id="52230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6"/>
          <p:cNvSpPr>
            <a:spLocks noChangeArrowheads="1"/>
          </p:cNvSpPr>
          <p:nvPr/>
        </p:nvSpPr>
        <p:spPr bwMode="auto">
          <a:xfrm>
            <a:off x="184150" y="692150"/>
            <a:ext cx="8775700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None/>
            </a:pPr>
            <a:r>
              <a:rPr lang="es-ES_tradnl" altLang="es-ES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53251" name="Rectangle 5"/>
          <p:cNvSpPr>
            <a:spLocks noChangeArrowheads="1"/>
          </p:cNvSpPr>
          <p:nvPr/>
        </p:nvSpPr>
        <p:spPr bwMode="auto">
          <a:xfrm>
            <a:off x="250825" y="973138"/>
            <a:ext cx="8745538" cy="628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0825" tIns="37022" rIns="70825" bIns="37022">
            <a:spAutoFit/>
          </a:bodyPr>
          <a:lstStyle>
            <a:lvl1pPr marL="358775" indent="-358775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747713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7477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/>
              <a:t>Ayudas para la contratación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 b="1">
                <a:solidFill>
                  <a:srgbClr val="0033CC"/>
                </a:solidFill>
              </a:rPr>
              <a:t>Titulados Universitarios y de FP de Grado Superior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800">
                <a:solidFill>
                  <a:srgbClr val="CC3399"/>
                </a:solidFill>
              </a:rPr>
              <a:t>por parte de empresas, centros tecnológicos y de apoyo a la innovación tecnológica </a:t>
            </a:r>
            <a:r>
              <a:rPr lang="es-ES" altLang="es-ES" sz="1800" b="1">
                <a:solidFill>
                  <a:srgbClr val="CC3399"/>
                </a:solidFill>
              </a:rPr>
              <a:t>domiciliados en España con filiales o matriz en el extranjero</a:t>
            </a:r>
          </a:p>
          <a:p>
            <a:pPr algn="just">
              <a:spcBef>
                <a:spcPts val="12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El puesto de trabajo ha de ser en el extranjero; el profesional ha de ser español o residente en España</a:t>
            </a:r>
          </a:p>
          <a:p>
            <a:pPr algn="just"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r>
              <a:rPr lang="es-ES" altLang="es-ES" sz="1600"/>
              <a:t>La ayuda financia </a:t>
            </a:r>
            <a:r>
              <a:rPr lang="es-ES" altLang="es-ES" sz="1600">
                <a:solidFill>
                  <a:srgbClr val="CC3399"/>
                </a:solidFill>
              </a:rPr>
              <a:t>(sueldo + seguridad social + complemento obligatorio de sueldo en el país de destino + seguros de vida, accidente y asistencia en el extranjero + costes indirectos*)</a:t>
            </a:r>
            <a:r>
              <a:rPr lang="es-ES" altLang="es-ES" sz="1600"/>
              <a:t> mediante dos modalidades, que se complementan:</a:t>
            </a:r>
          </a:p>
          <a:p>
            <a:pPr>
              <a:spcBef>
                <a:spcPct val="300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Subvención</a:t>
            </a:r>
            <a:r>
              <a:rPr lang="es-ES" altLang="es-ES" sz="1400"/>
              <a:t> (a fondo perdido) de hasta el 10% del total financiable</a:t>
            </a:r>
            <a:r>
              <a:rPr lang="es-ES" altLang="es-ES" sz="1400">
                <a:solidFill>
                  <a:srgbClr val="0033CC"/>
                </a:solidFill>
              </a:rPr>
              <a:t>	</a:t>
            </a:r>
          </a:p>
          <a:p>
            <a:pPr>
              <a:buClr>
                <a:srgbClr val="CC3399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>
                <a:solidFill>
                  <a:srgbClr val="0033CC"/>
                </a:solidFill>
              </a:rPr>
              <a:t>		</a:t>
            </a:r>
            <a:r>
              <a:rPr lang="es-ES" altLang="es-ES" sz="1400" b="1">
                <a:solidFill>
                  <a:srgbClr val="0033CC"/>
                </a:solidFill>
              </a:rPr>
              <a:t>Préstamo</a:t>
            </a:r>
            <a:r>
              <a:rPr lang="es-ES" altLang="es-ES" sz="1400"/>
              <a:t> de hasta el 100% del total financiable</a:t>
            </a:r>
          </a:p>
          <a:p>
            <a:pPr>
              <a:buClr>
                <a:srgbClr val="CC3399"/>
              </a:buClr>
              <a:buSzPct val="100000"/>
            </a:pPr>
            <a:r>
              <a:rPr lang="es-ES" altLang="es-ES" sz="1400"/>
              <a:t>		El préstamo es al 0%, 9 años de amortización con 3 de carencia, sin avales</a:t>
            </a:r>
          </a:p>
          <a:p>
            <a:pPr algn="just">
              <a:spcBef>
                <a:spcPts val="1200"/>
              </a:spcBef>
              <a:buClr>
                <a:srgbClr val="CC3399"/>
              </a:buClr>
              <a:buSzPct val="100000"/>
            </a:pPr>
            <a:r>
              <a:rPr lang="es-ES" altLang="es-ES" sz="1600"/>
              <a:t>	Esta línea </a:t>
            </a:r>
            <a:r>
              <a:rPr lang="es-ES" altLang="es-ES" sz="1600">
                <a:solidFill>
                  <a:srgbClr val="CC3399"/>
                </a:solidFill>
              </a:rPr>
              <a:t>incluye formación obligatoria y gratuita </a:t>
            </a:r>
            <a:r>
              <a:rPr lang="es-ES" altLang="es-ES" sz="1600"/>
              <a:t>del contratado, impartida on line por la 				EOI (150 horas lectivas)</a:t>
            </a:r>
          </a:p>
          <a:p>
            <a:pPr algn="ctr">
              <a:spcBef>
                <a:spcPts val="12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400"/>
              <a:t>		</a:t>
            </a:r>
            <a:r>
              <a:rPr lang="es-ES" altLang="es-ES" sz="1600"/>
              <a:t>La entidad solicitante </a:t>
            </a:r>
            <a:r>
              <a:rPr lang="es-ES" altLang="es-ES" sz="1600" u="sng">
                <a:solidFill>
                  <a:srgbClr val="0033CC"/>
                </a:solidFill>
              </a:rPr>
              <a:t>no puede haber tenido vinculación laboral</a:t>
            </a:r>
            <a:r>
              <a:rPr lang="es-ES" altLang="es-ES" sz="1600"/>
              <a:t> con el profesional </a:t>
            </a:r>
          </a:p>
          <a:p>
            <a:pPr algn="ctr"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/>
              <a:t>en el periodo 1 junio 2010 - 16 mayo 2011</a:t>
            </a:r>
          </a:p>
          <a:p>
            <a:pPr algn="ctr">
              <a:spcBef>
                <a:spcPts val="12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600">
                <a:solidFill>
                  <a:srgbClr val="0033CC"/>
                </a:solidFill>
              </a:rPr>
              <a:t>		</a:t>
            </a:r>
            <a:r>
              <a:rPr lang="es-ES" altLang="es-ES" sz="1600"/>
              <a:t>Duración mínima del contrato:</a:t>
            </a:r>
            <a:r>
              <a:rPr lang="es-ES" altLang="es-ES" sz="1600">
                <a:solidFill>
                  <a:srgbClr val="0033CC"/>
                </a:solidFill>
              </a:rPr>
              <a:t> 1 año</a:t>
            </a:r>
            <a:r>
              <a:rPr lang="es-ES" altLang="es-ES" sz="1600"/>
              <a:t> (a tiempo completo)</a:t>
            </a:r>
          </a:p>
          <a:p>
            <a:pPr algn="ctr">
              <a:lnSpc>
                <a:spcPct val="160000"/>
              </a:lnSpc>
              <a:spcBef>
                <a:spcPts val="6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000" b="1">
                <a:solidFill>
                  <a:srgbClr val="CC3399"/>
                </a:solidFill>
              </a:rPr>
              <a:t>		(*) </a:t>
            </a:r>
            <a:r>
              <a:rPr lang="es-ES" altLang="es-ES" sz="1000"/>
              <a:t>Los </a:t>
            </a:r>
            <a:r>
              <a:rPr lang="es-ES" altLang="es-ES" sz="1000" b="1"/>
              <a:t>costes indirectos</a:t>
            </a:r>
            <a:r>
              <a:rPr lang="es-ES" altLang="es-ES" sz="1000"/>
              <a:t> se calculan como el 20% de (sueldo + seguridad social+ complemento de sueldo en país de destino + seguros)</a:t>
            </a:r>
          </a:p>
          <a:p>
            <a:pPr eaLnBrk="1" hangingPunct="1"/>
            <a:endParaRPr lang="es-ES" altLang="es-ES" sz="1000"/>
          </a:p>
          <a:p>
            <a:pPr algn="just">
              <a:spcBef>
                <a:spcPts val="600"/>
              </a:spcBef>
              <a:buClr>
                <a:srgbClr val="CC3399"/>
              </a:buClr>
              <a:buSzPct val="100000"/>
              <a:buFont typeface="Wingdings" panose="05000000000000000000" pitchFamily="2" charset="2"/>
              <a:buChar char="ü"/>
            </a:pPr>
            <a:endParaRPr lang="es-ES" altLang="es-ES" sz="1000"/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  <a:buFont typeface="Wingdings" panose="05000000000000000000" pitchFamily="2" charset="2"/>
              <a:buNone/>
            </a:pPr>
            <a:r>
              <a:rPr lang="es-ES" altLang="es-ES" sz="1200"/>
              <a:t>	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1"/>
              </a:buClr>
              <a:buSzPct val="100000"/>
            </a:pPr>
            <a:r>
              <a:rPr lang="es-ES" altLang="es-ES" sz="1200" b="1">
                <a:solidFill>
                  <a:srgbClr val="CC3399"/>
                </a:solidFill>
              </a:rPr>
              <a:t>		</a:t>
            </a:r>
          </a:p>
        </p:txBody>
      </p:sp>
      <p:grpSp>
        <p:nvGrpSpPr>
          <p:cNvPr id="53252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3255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3257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3259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3258" name="Picture 7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3256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1646238" y="144463"/>
            <a:ext cx="602615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LÍNEA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 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</a:t>
            </a:r>
            <a:r>
              <a:rPr lang="es-ES" altLang="es-ES" sz="2800">
                <a:solidFill>
                  <a:srgbClr val="0033CC"/>
                </a:solidFill>
                <a:cs typeface="Arial" panose="020B0604020202020204" pitchFamily="34" charset="0"/>
              </a:rPr>
              <a:t>-II</a:t>
            </a:r>
          </a:p>
        </p:txBody>
      </p:sp>
      <p:pic>
        <p:nvPicPr>
          <p:cNvPr id="53254" name="9 Imagen" descr="inncorpora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106613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1962" name="Group 234"/>
          <p:cNvGraphicFramePr>
            <a:graphicFrameLocks noGrp="1"/>
          </p:cNvGraphicFramePr>
          <p:nvPr/>
        </p:nvGraphicFramePr>
        <p:xfrm>
          <a:off x="1119188" y="1349375"/>
          <a:ext cx="7827962" cy="3714750"/>
        </p:xfrm>
        <a:graphic>
          <a:graphicData uri="http://schemas.openxmlformats.org/drawingml/2006/table">
            <a:tbl>
              <a:tblPr/>
              <a:tblGrid>
                <a:gridCol w="2027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7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05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2224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LÍNEA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PLAZO DE SOLICITUD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MÁS INFORMACIÓN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76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Web del MICINN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Texto de la Convocatoria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(BOE 12 mayo 2011)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INNCORPORA-PTQ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16 junio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3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II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8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INNCORPORA-TU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22 junio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5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III de la Convocatoria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6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INNCORPORA-FPGS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31 octubre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6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IV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INNCORPORA-EE</a:t>
                      </a: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19 mayo – 20 junio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7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V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73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INNCORPORA-CF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14 junio – 14 julio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8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VI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5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INNCORPORA-II 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16 mayo – 22 junio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9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4"/>
                        </a:rPr>
                        <a:t>Capítulo VII de la 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542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INNCORPORA (información general)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10"/>
                        </a:rPr>
                        <a:t>MICINN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3399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  <a:hlinkClick r:id="rId11"/>
                        </a:rPr>
                        <a:t>Convocatoria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CC"/>
                        </a:solidFill>
                        <a:effectLst/>
                        <a:latin typeface="Arial" charset="0"/>
                        <a:ea typeface="MS PGothic" pitchFamily="34" charset="-128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542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3399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Consultas:</a:t>
                      </a: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Arial" charset="0"/>
                          <a:ea typeface="MS PGothic" pitchFamily="34" charset="-128"/>
                        </a:rPr>
                        <a:t>   inncorpora@micinn.es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CC33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54324" name="4 Grupo"/>
          <p:cNvGrpSpPr>
            <a:grpSpLocks/>
          </p:cNvGrpSpPr>
          <p:nvPr/>
        </p:nvGrpSpPr>
        <p:grpSpPr bwMode="auto">
          <a:xfrm>
            <a:off x="8027988" y="260350"/>
            <a:ext cx="785812" cy="720725"/>
            <a:chOff x="7820545" y="44450"/>
            <a:chExt cx="1001192" cy="1024412"/>
          </a:xfrm>
        </p:grpSpPr>
        <p:grpSp>
          <p:nvGrpSpPr>
            <p:cNvPr id="54327" name="Group 15"/>
            <p:cNvGrpSpPr>
              <a:grpSpLocks/>
            </p:cNvGrpSpPr>
            <p:nvPr/>
          </p:nvGrpSpPr>
          <p:grpSpPr bwMode="auto">
            <a:xfrm>
              <a:off x="7820545" y="44450"/>
              <a:ext cx="1001192" cy="1024412"/>
              <a:chOff x="4655" y="346"/>
              <a:chExt cx="947" cy="723"/>
            </a:xfrm>
          </p:grpSpPr>
          <p:grpSp>
            <p:nvGrpSpPr>
              <p:cNvPr id="54329" name="Group 16"/>
              <p:cNvGrpSpPr>
                <a:grpSpLocks/>
              </p:cNvGrpSpPr>
              <p:nvPr/>
            </p:nvGrpSpPr>
            <p:grpSpPr bwMode="auto">
              <a:xfrm>
                <a:off x="4655" y="346"/>
                <a:ext cx="947" cy="723"/>
                <a:chOff x="4655" y="346"/>
                <a:chExt cx="947" cy="723"/>
              </a:xfrm>
            </p:grpSpPr>
            <p:pic>
              <p:nvPicPr>
                <p:cNvPr id="54331" name="Picture 4" descr="Imagen5"/>
                <p:cNvPicPr>
                  <a:picLocks noChangeAspect="1" noChangeArrowheads="1"/>
                </p:cNvPicPr>
                <p:nvPr/>
              </p:nvPicPr>
              <p:blipFill>
                <a:blip r:embed="rId1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785" y="346"/>
                  <a:ext cx="817" cy="551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Rectangle 19"/>
                <p:cNvSpPr>
                  <a:spLocks noChangeArrowheads="1"/>
                </p:cNvSpPr>
                <p:nvPr/>
              </p:nvSpPr>
              <p:spPr bwMode="auto">
                <a:xfrm rot="14944604">
                  <a:off x="4422" y="681"/>
                  <a:ext cx="621" cy="15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ctr" eaLnBrk="0" hangingPunct="0">
                    <a:lnSpc>
                      <a:spcPct val="85000"/>
                    </a:lnSpc>
                    <a:defRPr/>
                  </a:pP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EJE 5</a:t>
                  </a:r>
                  <a:b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</a:br>
                  <a:r>
                    <a:rPr lang="es-ES" sz="600" dirty="0">
                      <a:latin typeface="+mn-lt"/>
                      <a:ea typeface="ＭＳ Ｐゴシック"/>
                      <a:cs typeface="ＭＳ Ｐゴシック"/>
                    </a:rPr>
                    <a:t>PERSONAS</a:t>
                  </a:r>
                </a:p>
              </p:txBody>
            </p:sp>
          </p:grpSp>
          <p:pic>
            <p:nvPicPr>
              <p:cNvPr id="54330" name="Picture 7"/>
              <p:cNvPicPr>
                <a:picLocks noChangeAspect="1" noChangeArrowheads="1"/>
              </p:cNvPicPr>
              <p:nvPr/>
            </p:nvPicPr>
            <p:blipFill>
              <a:blip r:embed="rId1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24" y="600"/>
                <a:ext cx="136" cy="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54328" name="6 Triángulo isósceles"/>
            <p:cNvSpPr>
              <a:spLocks noChangeArrowheads="1"/>
            </p:cNvSpPr>
            <p:nvPr/>
          </p:nvSpPr>
          <p:spPr bwMode="auto">
            <a:xfrm>
              <a:off x="8316416" y="332656"/>
              <a:ext cx="117727" cy="117727"/>
            </a:xfrm>
            <a:prstGeom prst="triangle">
              <a:avLst>
                <a:gd name="adj" fmla="val 50000"/>
              </a:avLst>
            </a:prstGeom>
            <a:solidFill>
              <a:srgbClr val="FF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s-ES" altLang="es-ES"/>
            </a:p>
          </p:txBody>
        </p:sp>
      </p:grpSp>
      <p:sp>
        <p:nvSpPr>
          <p:cNvPr id="54325" name="Rectangle 2"/>
          <p:cNvSpPr>
            <a:spLocks noChangeArrowheads="1"/>
          </p:cNvSpPr>
          <p:nvPr/>
        </p:nvSpPr>
        <p:spPr bwMode="auto">
          <a:xfrm>
            <a:off x="2508250" y="155575"/>
            <a:ext cx="602615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92" tIns="49546" rIns="99092" bIns="49546" anchor="ctr"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2">
              <a:lnSpc>
                <a:spcPct val="85000"/>
              </a:lnSpc>
            </a:pP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IN</a:t>
            </a:r>
            <a:r>
              <a:rPr lang="es-ES" altLang="es-ES" sz="2800" b="1">
                <a:solidFill>
                  <a:srgbClr val="CC3399"/>
                </a:solidFill>
                <a:cs typeface="Arial" panose="020B0604020202020204" pitchFamily="34" charset="0"/>
              </a:rPr>
              <a:t>N</a:t>
            </a:r>
            <a:r>
              <a:rPr lang="es-ES" altLang="es-ES" sz="2800">
                <a:solidFill>
                  <a:srgbClr val="CC3399"/>
                </a:solidFill>
                <a:cs typeface="Arial" panose="020B0604020202020204" pitchFamily="34" charset="0"/>
              </a:rPr>
              <a:t>CORPORA 2011</a:t>
            </a:r>
            <a:endParaRPr lang="es-ES" altLang="es-ES" sz="2800">
              <a:solidFill>
                <a:srgbClr val="0033CC"/>
              </a:solidFill>
              <a:cs typeface="Arial" panose="020B0604020202020204" pitchFamily="34" charset="0"/>
            </a:endParaRPr>
          </a:p>
        </p:txBody>
      </p:sp>
      <p:pic>
        <p:nvPicPr>
          <p:cNvPr id="54326" name="9 Imagen" descr="inncorpora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47" t="8333" r="29305" b="25000"/>
          <a:stretch>
            <a:fillRect/>
          </a:stretch>
        </p:blipFill>
        <p:spPr bwMode="auto">
          <a:xfrm>
            <a:off x="2971800" y="206375"/>
            <a:ext cx="53975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/>
            <a:cs typeface="ＭＳ Ｐゴシック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9193</TotalTime>
  <Words>651</Words>
  <Application>Microsoft Office PowerPoint</Application>
  <PresentationFormat>Presentación en pantalla (4:3)</PresentationFormat>
  <Paragraphs>203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9</vt:i4>
      </vt:variant>
    </vt:vector>
  </HeadingPairs>
  <TitlesOfParts>
    <vt:vector size="19" baseType="lpstr">
      <vt:lpstr>Arial</vt:lpstr>
      <vt:lpstr>MS PGothic</vt:lpstr>
      <vt:lpstr>Calibri</vt:lpstr>
      <vt:lpstr>Wingdings</vt:lpstr>
      <vt:lpstr>Tahoma</vt:lpstr>
      <vt:lpstr>Times New Roman</vt:lpstr>
      <vt:lpstr>Diseño predeterminado</vt:lpstr>
      <vt:lpstr>1_Diseño personalizado</vt:lpstr>
      <vt:lpstr>1_Diseño predeterminado</vt:lpstr>
      <vt:lpstr>Diseño personalizado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Txaber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Apellido</dc:title>
  <dc:creator>Txaber</dc:creator>
  <cp:lastModifiedBy>Martínez Osés, Francisco Javier</cp:lastModifiedBy>
  <cp:revision>316</cp:revision>
  <dcterms:created xsi:type="dcterms:W3CDTF">2010-03-05T11:40:29Z</dcterms:created>
  <dcterms:modified xsi:type="dcterms:W3CDTF">2022-05-25T08:33:07Z</dcterms:modified>
</cp:coreProperties>
</file>